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5"/>
  </p:notesMasterIdLst>
  <p:handoutMasterIdLst>
    <p:handoutMasterId r:id="rId26"/>
  </p:handoutMasterIdLst>
  <p:sldIdLst>
    <p:sldId id="1291" r:id="rId6"/>
    <p:sldId id="1330" r:id="rId7"/>
    <p:sldId id="1308" r:id="rId8"/>
    <p:sldId id="1307" r:id="rId9"/>
    <p:sldId id="1301" r:id="rId10"/>
    <p:sldId id="1295" r:id="rId11"/>
    <p:sldId id="1315" r:id="rId12"/>
    <p:sldId id="1335" r:id="rId13"/>
    <p:sldId id="1316" r:id="rId14"/>
    <p:sldId id="1332" r:id="rId15"/>
    <p:sldId id="1334" r:id="rId16"/>
    <p:sldId id="1337" r:id="rId17"/>
    <p:sldId id="1313" r:id="rId18"/>
    <p:sldId id="1333" r:id="rId19"/>
    <p:sldId id="1336" r:id="rId20"/>
    <p:sldId id="1309" r:id="rId21"/>
    <p:sldId id="1289" r:id="rId22"/>
    <p:sldId id="1290" r:id="rId23"/>
    <p:sldId id="1184" r:id="rId24"/>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01"/>
            <p14:sldId id="1295"/>
            <p14:sldId id="1315"/>
            <p14:sldId id="1335"/>
            <p14:sldId id="1316"/>
            <p14:sldId id="1332"/>
            <p14:sldId id="1334"/>
            <p14:sldId id="1337"/>
            <p14:sldId id="1313"/>
            <p14:sldId id="1333"/>
            <p14:sldId id="1336"/>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4" autoAdjust="0"/>
    <p:restoredTop sz="68601" autoAdjust="0"/>
  </p:normalViewPr>
  <p:slideViewPr>
    <p:cSldViewPr snapToGrid="0">
      <p:cViewPr varScale="1">
        <p:scale>
          <a:sx n="61" d="100"/>
          <a:sy n="61" d="100"/>
        </p:scale>
        <p:origin x="810"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2/10/2015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2/10/2015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2/10/2015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19</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74187DE5-BC21-4053-BDEB-6FD40251CDEB}" type="datetime1">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2/10/2015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0"/>
          </p:nvPr>
        </p:nvSpPr>
        <p:spPr/>
        <p:txBody>
          <a:bodyPr/>
          <a:lstStyle/>
          <a:p>
            <a:fld id="{9E867581-463A-48A3-A697-D3BE5441BB3C}" type="datetime1">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28661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2/10/2015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twitter.com/zimmergren"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image" Target="../media/image16.emf"/><Relationship Id="rId7" Type="http://schemas.openxmlformats.org/officeDocument/2006/relationships/image" Target="../media/image20.emf"/><Relationship Id="rId12" Type="http://schemas.openxmlformats.org/officeDocument/2006/relationships/image" Target="../media/image25.emf"/><Relationship Id="rId17" Type="http://schemas.openxmlformats.org/officeDocument/2006/relationships/image" Target="../media/image30.emf"/><Relationship Id="rId2" Type="http://schemas.openxmlformats.org/officeDocument/2006/relationships/notesSlide" Target="../notesSlides/notesSlide8.xml"/><Relationship Id="rId16"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image" Target="../media/image19.png"/><Relationship Id="rId11" Type="http://schemas.openxmlformats.org/officeDocument/2006/relationships/image" Target="../media/image24.emf"/><Relationship Id="rId5" Type="http://schemas.openxmlformats.org/officeDocument/2006/relationships/image" Target="../media/image18.emf"/><Relationship Id="rId15" Type="http://schemas.openxmlformats.org/officeDocument/2006/relationships/image" Target="../media/image2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gavinbarron" TargetMode="External"/><Relationship Id="rId13" Type="http://schemas.openxmlformats.org/officeDocument/2006/relationships/hyperlink" Target="https://twitter.com/RadiAtanassov" TargetMode="External"/><Relationship Id="rId3" Type="http://schemas.openxmlformats.org/officeDocument/2006/relationships/image" Target="../media/image12.jpeg"/><Relationship Id="rId7" Type="http://schemas.openxmlformats.org/officeDocument/2006/relationships/hyperlink" Target="https://twitter.com/erwinvanhunen" TargetMode="External"/><Relationship Id="rId12" Type="http://schemas.openxmlformats.org/officeDocument/2006/relationships/hyperlink" Target="https://twitter.com/robertskyttberg"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skaggej" TargetMode="External"/><Relationship Id="rId11" Type="http://schemas.openxmlformats.org/officeDocument/2006/relationships/hyperlink" Target="https://twitter.com/pbjorklund" TargetMode="External"/><Relationship Id="rId5" Type="http://schemas.openxmlformats.org/officeDocument/2006/relationships/hyperlink" Target="http://www.catapultsystems.com/" TargetMode="External"/><Relationship Id="rId15" Type="http://schemas.openxmlformats.org/officeDocument/2006/relationships/hyperlink" Target="https://twitter.com/vrdmn" TargetMode="External"/><Relationship Id="rId10" Type="http://schemas.openxmlformats.org/officeDocument/2006/relationships/hyperlink" Target="https://twitter/paolopia" TargetMode="External"/><Relationship Id="rId4" Type="http://schemas.openxmlformats.org/officeDocument/2006/relationships/hyperlink" Target="https://twitter.com/andrewconnell" TargetMode="External"/><Relationship Id="rId9" Type="http://schemas.openxmlformats.org/officeDocument/2006/relationships/hyperlink" Target="https://twitter.com/NanddeepNachan" TargetMode="External"/><Relationship Id="rId14" Type="http://schemas.openxmlformats.org/officeDocument/2006/relationships/hyperlink" Target="http://twitter.com/zimmergre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fficeDev/PnP/tree/master/Samples/Core.ODataBatch" TargetMode="External"/><Relationship Id="rId7" Type="http://schemas.openxmlformats.org/officeDocument/2006/relationships/hyperlink" Target="https://github.com/OfficeDev/PnP/tree/master/Solutions/Governance.SiteUsageReport" TargetMode="External"/><Relationship Id="rId2" Type="http://schemas.openxmlformats.org/officeDocument/2006/relationships/hyperlink" Target="https://github.com/OfficeDev/PnP/tree/master/Samples/Core.UserProfiles.Sync"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olutions/Governance.ContentTypeEnforceRetention" TargetMode="External"/><Relationship Id="rId5" Type="http://schemas.openxmlformats.org/officeDocument/2006/relationships/hyperlink" Target="https://github.com/OfficeDev/PnP/tree/master/Samples/Provisioning.Hybrid.Simple" TargetMode="External"/><Relationship Id="rId4" Type="http://schemas.openxmlformats.org/officeDocument/2006/relationships/hyperlink" Target="https://github.com/OfficeDev/PnP/tree/master/Samples/Core.WebPartOnAppWebPage"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OfficeDev/PnP/tree/master/Components/Core.TaxonomyPicker" TargetMode="External"/><Relationship Id="rId3" Type="http://schemas.openxmlformats.org/officeDocument/2006/relationships/hyperlink" Target="https://github.com/OfficeDev/PnP/tree/master/Samples/Core.JavaScriptInjection" TargetMode="External"/><Relationship Id="rId7" Type="http://schemas.openxmlformats.org/officeDocument/2006/relationships/hyperlink" Target="https://github.com/OfficeDev/PnP/tree/master/Samples/Branding.ApplyBranding" TargetMode="External"/><Relationship Id="rId2" Type="http://schemas.openxmlformats.org/officeDocument/2006/relationships/hyperlink" Target="https://github.com/OfficeDev/PnP/tree/master/Samples/Office365Api.Overview"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amples/Provisioning.SubSiteCreationApp" TargetMode="External"/><Relationship Id="rId5" Type="http://schemas.openxmlformats.org/officeDocument/2006/relationships/hyperlink" Target="https://github.com/OfficeDev/PnP/tree/master/Samples/AzureAD.GroupMembership" TargetMode="External"/><Relationship Id="rId10" Type="http://schemas.openxmlformats.org/officeDocument/2006/relationships/hyperlink" Target="https://github.com/OfficeDev/PnP/blob/master/Solutions/PowerShell.Commands/changelog.md" TargetMode="External"/><Relationship Id="rId4" Type="http://schemas.openxmlformats.org/officeDocument/2006/relationships/hyperlink" Target="https://github.com/OfficeDev/PnP/tree/master/Samples/OD4B.NavLinksInjection" TargetMode="External"/><Relationship Id="rId9" Type="http://schemas.openxmlformats.org/officeDocument/2006/relationships/hyperlink" Target="https://github.com/OfficeDev/PnP/tree/master/Solutions/PowerShell.Command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February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274270"/>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11149013" cy="4371110"/>
          </a:xfrm>
        </p:spPr>
        <p:txBody>
          <a:bodyPr/>
          <a:lstStyle/>
          <a:p>
            <a:r>
              <a:rPr lang="en-US" sz="3600" dirty="0"/>
              <a:t>The following articles have been moved over from the PnP guidance:</a:t>
            </a:r>
          </a:p>
          <a:p>
            <a:pPr lvl="1"/>
            <a:r>
              <a:rPr lang="en-US" sz="1800" dirty="0"/>
              <a:t>How to handle OneDrive for Business </a:t>
            </a:r>
            <a:r>
              <a:rPr lang="en-US" sz="1800" dirty="0" smtClean="0"/>
              <a:t>customization – Vesa Juvonen</a:t>
            </a:r>
            <a:endParaRPr lang="en-US" sz="1800" dirty="0"/>
          </a:p>
          <a:p>
            <a:pPr lvl="1"/>
            <a:r>
              <a:rPr lang="en-US" sz="1800" dirty="0"/>
              <a:t>How to configure SharePoint Provider-Hosted Apps for </a:t>
            </a:r>
            <a:r>
              <a:rPr lang="en-US" sz="1800" dirty="0" smtClean="0"/>
              <a:t>distribution – Andrew Connell</a:t>
            </a:r>
            <a:endParaRPr lang="en-US" sz="1800" dirty="0"/>
          </a:p>
          <a:p>
            <a:pPr lvl="1"/>
            <a:r>
              <a:rPr lang="en-US" sz="1800" dirty="0"/>
              <a:t>How to configure Office 365 API Projects for </a:t>
            </a:r>
            <a:r>
              <a:rPr lang="en-US" sz="1800" dirty="0" smtClean="0"/>
              <a:t>distribution – Andrew Connell</a:t>
            </a:r>
            <a:endParaRPr lang="en-US" sz="1800" dirty="0"/>
          </a:p>
          <a:p>
            <a:r>
              <a:rPr lang="en-US" sz="3600" dirty="0"/>
              <a:t>Following articles have been added:</a:t>
            </a:r>
          </a:p>
          <a:p>
            <a:pPr lvl="1"/>
            <a:r>
              <a:rPr lang="en-US" sz="1800" b="1" dirty="0"/>
              <a:t>New</a:t>
            </a:r>
            <a:r>
              <a:rPr lang="en-US" sz="1800" dirty="0"/>
              <a:t>: How to deploy Office 365 API samples to Microsoft </a:t>
            </a:r>
            <a:r>
              <a:rPr lang="en-US" sz="1800" dirty="0" smtClean="0"/>
              <a:t>Azure – Andrew Connell</a:t>
            </a:r>
            <a:endParaRPr lang="en-US" sz="1800" dirty="0"/>
          </a:p>
          <a:p>
            <a:pPr lvl="1"/>
            <a:r>
              <a:rPr lang="en-US" sz="1800" b="1" dirty="0"/>
              <a:t>New</a:t>
            </a:r>
            <a:r>
              <a:rPr lang="en-US" sz="1800" dirty="0"/>
              <a:t>: Overview of the new capabilities added per CSOM </a:t>
            </a:r>
            <a:r>
              <a:rPr lang="en-US" sz="1800" dirty="0" smtClean="0"/>
              <a:t>release – Vesa Juvonen</a:t>
            </a:r>
            <a:endParaRPr lang="en-US" sz="1800" dirty="0"/>
          </a:p>
          <a:p>
            <a:pPr lvl="1"/>
            <a:r>
              <a:rPr lang="en-US" sz="1800" b="1" dirty="0"/>
              <a:t>New </a:t>
            </a:r>
            <a:r>
              <a:rPr lang="en-US" sz="1800" dirty="0" smtClean="0"/>
              <a:t>: Getting </a:t>
            </a:r>
            <a:r>
              <a:rPr lang="en-US" sz="1800" dirty="0"/>
              <a:t>Started with azure </a:t>
            </a:r>
            <a:r>
              <a:rPr lang="en-US" sz="1800" dirty="0" err="1"/>
              <a:t>WebJobs</a:t>
            </a:r>
            <a:r>
              <a:rPr lang="en-US" sz="1800" dirty="0"/>
              <a:t> ("timer jobs") for your Office 365 </a:t>
            </a:r>
            <a:r>
              <a:rPr lang="en-US" sz="1800" dirty="0" smtClean="0"/>
              <a:t>Sites - </a:t>
            </a:r>
            <a:r>
              <a:rPr lang="de-DE" sz="1800" dirty="0" smtClean="0"/>
              <a:t>Tobias </a:t>
            </a:r>
            <a:r>
              <a:rPr lang="de-DE" sz="1800" dirty="0"/>
              <a:t>Zimmergren (TOZIT AB) - </a:t>
            </a:r>
            <a:r>
              <a:rPr lang="de-DE" sz="1800" dirty="0">
                <a:hlinkClick r:id="rId2"/>
              </a:rPr>
              <a:t>@</a:t>
            </a:r>
            <a:r>
              <a:rPr lang="de-DE" sz="1800" dirty="0" smtClean="0">
                <a:hlinkClick r:id="rId2"/>
              </a:rPr>
              <a:t>zimmergren</a:t>
            </a:r>
            <a:endParaRPr lang="de-DE" sz="1800" dirty="0" smtClean="0"/>
          </a:p>
          <a:p>
            <a:pPr lvl="1"/>
            <a:endParaRPr lang="de-DE" sz="1800" dirty="0" smtClean="0"/>
          </a:p>
          <a:p>
            <a:pPr lvl="1"/>
            <a:r>
              <a:rPr lang="en-US" sz="1800" b="1" dirty="0"/>
              <a:t>New</a:t>
            </a:r>
            <a:r>
              <a:rPr lang="en-US" sz="1800" dirty="0"/>
              <a:t>: The guidance of the ECM content pack has been created as </a:t>
            </a:r>
            <a:r>
              <a:rPr lang="en-US" sz="1800" dirty="0" smtClean="0"/>
              <a:t>articles</a:t>
            </a:r>
            <a:r>
              <a:rPr lang="en-US" sz="1800" dirty="0"/>
              <a:t> </a:t>
            </a:r>
            <a:r>
              <a:rPr lang="en-US" sz="1800" dirty="0" smtClean="0"/>
              <a:t>and sync’d to MSDN</a:t>
            </a:r>
          </a:p>
          <a:p>
            <a:pPr lvl="2"/>
            <a:r>
              <a:rPr lang="en-US" sz="1800" dirty="0" smtClean="0"/>
              <a:t>Others coming soon</a:t>
            </a:r>
            <a:endParaRPr lang="en-US" sz="18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Core Component moving to v1.0</a:t>
            </a:r>
            <a:endParaRPr lang="en-GB" dirty="0"/>
          </a:p>
        </p:txBody>
      </p:sp>
      <p:sp>
        <p:nvSpPr>
          <p:cNvPr id="3" name="Text Placeholder 2"/>
          <p:cNvSpPr>
            <a:spLocks noGrp="1"/>
          </p:cNvSpPr>
          <p:nvPr>
            <p:ph type="body" sz="quarter" idx="10"/>
          </p:nvPr>
        </p:nvSpPr>
        <p:spPr/>
        <p:txBody>
          <a:bodyPr/>
          <a:lstStyle/>
          <a:p>
            <a:r>
              <a:rPr lang="en-US" sz="3600" dirty="0" smtClean="0"/>
              <a:t>We target to release v1.0 of the Core component during March master merge</a:t>
            </a:r>
          </a:p>
          <a:p>
            <a:r>
              <a:rPr lang="en-US" sz="3600" dirty="0" smtClean="0"/>
              <a:t>Expected changes</a:t>
            </a:r>
          </a:p>
          <a:p>
            <a:pPr lvl="1"/>
            <a:r>
              <a:rPr lang="en-US" sz="2000" dirty="0" smtClean="0"/>
              <a:t>Removal of deprecated methods</a:t>
            </a:r>
          </a:p>
          <a:p>
            <a:pPr lvl="1"/>
            <a:r>
              <a:rPr lang="en-US" sz="2000" dirty="0" smtClean="0"/>
              <a:t>Removal of non Office365/SharePoint extensions</a:t>
            </a:r>
          </a:p>
          <a:p>
            <a:r>
              <a:rPr lang="en-US" sz="3600" dirty="0" smtClean="0"/>
              <a:t>Approach towards for v1.0 release</a:t>
            </a:r>
          </a:p>
          <a:p>
            <a:pPr lvl="1"/>
            <a:r>
              <a:rPr lang="en-US" sz="2000" dirty="0" smtClean="0"/>
              <a:t>Keep it simple</a:t>
            </a:r>
            <a:r>
              <a:rPr lang="en-GB" sz="2000" dirty="0" smtClean="0"/>
              <a:t>, keep it small</a:t>
            </a:r>
          </a:p>
          <a:p>
            <a:pPr lvl="1"/>
            <a:r>
              <a:rPr lang="en-US" sz="2000" dirty="0" smtClean="0"/>
              <a:t>Use class model for complex methods</a:t>
            </a:r>
          </a:p>
          <a:p>
            <a:pPr lvl="1"/>
            <a:r>
              <a:rPr lang="en-US" sz="2000" dirty="0" smtClean="0"/>
              <a:t>Use only when truly adds value, no 5 line methods</a:t>
            </a:r>
          </a:p>
          <a:p>
            <a:pPr lvl="1"/>
            <a:r>
              <a:rPr lang="en-US" sz="2000" dirty="0" smtClean="0"/>
              <a:t>Unit testing improvements</a:t>
            </a:r>
          </a:p>
        </p:txBody>
      </p:sp>
    </p:spTree>
    <p:extLst>
      <p:ext uri="{BB962C8B-B14F-4D97-AF65-F5344CB8AC3E}">
        <p14:creationId xmlns:p14="http://schemas.microsoft.com/office/powerpoint/2010/main" val="42924388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training</a:t>
            </a:r>
            <a:endParaRPr lang="en-GB" dirty="0"/>
          </a:p>
        </p:txBody>
      </p:sp>
      <p:sp>
        <p:nvSpPr>
          <p:cNvPr id="3" name="Text Placeholder 2"/>
          <p:cNvSpPr>
            <a:spLocks noGrp="1"/>
          </p:cNvSpPr>
          <p:nvPr>
            <p:ph type="body" sz="quarter" idx="10"/>
          </p:nvPr>
        </p:nvSpPr>
        <p:spPr/>
        <p:txBody>
          <a:bodyPr/>
          <a:lstStyle/>
          <a:p>
            <a:r>
              <a:rPr lang="en-GB" dirty="0" smtClean="0"/>
              <a:t>http://aka.ms/OfficeDevPnPTraining</a:t>
            </a:r>
          </a:p>
          <a:p>
            <a:pPr lvl="1"/>
            <a:r>
              <a:rPr lang="en-US" dirty="0" smtClean="0"/>
              <a:t>Training based on the PnP material available for anyone to use</a:t>
            </a:r>
          </a:p>
          <a:p>
            <a:pPr lvl="1"/>
            <a:r>
              <a:rPr lang="en-US" dirty="0" smtClean="0"/>
              <a:t>Presentations, demos and hands on labs</a:t>
            </a:r>
            <a:endParaRPr lang="en-GB" dirty="0" smtClean="0"/>
          </a:p>
        </p:txBody>
      </p:sp>
      <p:sp>
        <p:nvSpPr>
          <p:cNvPr id="4" name="TextBox 3"/>
          <p:cNvSpPr txBox="1"/>
          <p:nvPr/>
        </p:nvSpPr>
        <p:spPr>
          <a:xfrm>
            <a:off x="642680" y="3293727"/>
            <a:ext cx="5223608" cy="1846659"/>
          </a:xfrm>
          <a:prstGeom prst="rect">
            <a:avLst/>
          </a:prstGeom>
          <a:noFill/>
        </p:spPr>
        <p:txBody>
          <a:bodyPr wrap="square" lIns="0" tIns="0" rIns="0" bIns="0" rtlCol="0">
            <a:spAutoFit/>
          </a:bodyPr>
          <a:lstStyle/>
          <a:p>
            <a:pPr marL="457200" indent="-457200">
              <a:buFont typeface="+mj-lt"/>
              <a:buAutoNum type="arabicPeriod"/>
            </a:pPr>
            <a:r>
              <a:rPr lang="en-US" sz="2000" spc="-70" dirty="0" smtClean="0">
                <a:gradFill>
                  <a:gsLst>
                    <a:gs pos="2917">
                      <a:schemeClr val="bg2"/>
                    </a:gs>
                    <a:gs pos="95000">
                      <a:schemeClr val="bg2"/>
                    </a:gs>
                  </a:gsLst>
                  <a:lin ang="5400000" scaled="0"/>
                </a:gradFill>
              </a:rPr>
              <a:t>Introduction to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Managing site settings using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Branding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Building UX components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Using remote event receivers and </a:t>
            </a:r>
            <a:br>
              <a:rPr lang="en-US" sz="2000" spc="-70" dirty="0" smtClean="0">
                <a:gradFill>
                  <a:gsLst>
                    <a:gs pos="2917">
                      <a:schemeClr val="bg2"/>
                    </a:gs>
                    <a:gs pos="95000">
                      <a:schemeClr val="bg2"/>
                    </a:gs>
                  </a:gsLst>
                  <a:lin ang="5400000" scaled="0"/>
                </a:gradFill>
              </a:rPr>
            </a:br>
            <a:r>
              <a:rPr lang="en-US" sz="2000" spc="-70" dirty="0" smtClean="0">
                <a:gradFill>
                  <a:gsLst>
                    <a:gs pos="2917">
                      <a:schemeClr val="bg2"/>
                    </a:gs>
                    <a:gs pos="95000">
                      <a:schemeClr val="bg2"/>
                    </a:gs>
                  </a:gsLst>
                  <a:lin ang="5400000" scaled="0"/>
                </a:gradFill>
              </a:rPr>
              <a:t>remote timer jobs</a:t>
            </a:r>
            <a:endParaRPr lang="en-GB" sz="2000" spc="-70" dirty="0" smtClean="0">
              <a:gradFill>
                <a:gsLst>
                  <a:gs pos="2917">
                    <a:schemeClr val="bg2"/>
                  </a:gs>
                  <a:gs pos="95000">
                    <a:schemeClr val="bg2"/>
                  </a:gs>
                </a:gsLst>
                <a:lin ang="5400000" scaled="0"/>
              </a:gradFill>
            </a:endParaRPr>
          </a:p>
        </p:txBody>
      </p:sp>
      <p:sp>
        <p:nvSpPr>
          <p:cNvPr id="5" name="TextBox 4"/>
          <p:cNvSpPr txBox="1"/>
          <p:nvPr/>
        </p:nvSpPr>
        <p:spPr>
          <a:xfrm>
            <a:off x="6353729" y="3293727"/>
            <a:ext cx="4950522" cy="1538883"/>
          </a:xfrm>
          <a:prstGeom prst="rect">
            <a:avLst/>
          </a:prstGeom>
          <a:noFill/>
        </p:spPr>
        <p:txBody>
          <a:bodyPr wrap="none" lIns="0" tIns="0" rIns="0" bIns="0" rtlCol="0">
            <a:spAutoFit/>
          </a:bodyPr>
          <a:lstStyle/>
          <a:p>
            <a:pPr marL="457200" indent="-457200">
              <a:buFont typeface="+mj-lt"/>
              <a:buAutoNum type="arabicPeriod" startAt="6"/>
            </a:pPr>
            <a:r>
              <a:rPr lang="en-US" sz="2000" spc="-70" dirty="0" smtClean="0">
                <a:gradFill>
                  <a:gsLst>
                    <a:gs pos="2917">
                      <a:schemeClr val="bg2"/>
                    </a:gs>
                    <a:gs pos="95000">
                      <a:schemeClr val="bg2"/>
                    </a:gs>
                  </a:gsLst>
                  <a:lin ang="5400000" scaled="0"/>
                </a:gradFill>
              </a:rPr>
              <a:t>Site collection and site provisioning</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User personalization and OneDrive 4B</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ECM capabilities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Using search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Transforming customizations to app model</a:t>
            </a:r>
            <a:endParaRPr lang="en-GB" sz="2000" spc="-70" dirty="0" smtClean="0">
              <a:gradFill>
                <a:gsLst>
                  <a:gs pos="2917">
                    <a:schemeClr val="bg2"/>
                  </a:gs>
                  <a:gs pos="95000">
                    <a:schemeClr val="bg2"/>
                  </a:gs>
                </a:gsLst>
                <a:lin ang="5400000" scaled="0"/>
              </a:gradFill>
            </a:endParaRPr>
          </a:p>
        </p:txBody>
      </p:sp>
      <p:sp>
        <p:nvSpPr>
          <p:cNvPr id="6" name="TextBox 5"/>
          <p:cNvSpPr txBox="1"/>
          <p:nvPr/>
        </p:nvSpPr>
        <p:spPr>
          <a:xfrm>
            <a:off x="1062810" y="5671751"/>
            <a:ext cx="4700902" cy="430887"/>
          </a:xfrm>
          <a:prstGeom prst="rect">
            <a:avLst/>
          </a:prstGeom>
          <a:noFill/>
        </p:spPr>
        <p:txBody>
          <a:bodyPr wrap="none" lIns="0" tIns="0" rIns="0" bIns="0" rtlCol="0">
            <a:spAutoFit/>
          </a:bodyPr>
          <a:lstStyle/>
          <a:p>
            <a:r>
              <a:rPr lang="en-US" sz="2800" spc="-70" dirty="0" smtClean="0">
                <a:gradFill>
                  <a:gsLst>
                    <a:gs pos="2917">
                      <a:schemeClr val="bg2"/>
                    </a:gs>
                    <a:gs pos="95000">
                      <a:schemeClr val="bg2"/>
                    </a:gs>
                  </a:gsLst>
                  <a:lin ang="5400000" scaled="0"/>
                </a:gradFill>
              </a:rPr>
              <a:t>Download as use as you wish… </a:t>
            </a:r>
            <a:endParaRPr lang="en-GB" sz="28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4900361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March release plan</a:t>
            </a:r>
            <a:endParaRPr lang="en-US" dirty="0">
              <a:solidFill>
                <a:schemeClr val="bg1"/>
              </a:solidFill>
            </a:endParaRPr>
          </a:p>
        </p:txBody>
      </p:sp>
      <p:sp>
        <p:nvSpPr>
          <p:cNvPr id="3" name="TextBox 2"/>
          <p:cNvSpPr txBox="1"/>
          <p:nvPr/>
        </p:nvSpPr>
        <p:spPr>
          <a:xfrm>
            <a:off x="519112" y="1205098"/>
            <a:ext cx="5436520" cy="418576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 v1.0</a:t>
            </a:r>
          </a:p>
          <a:p>
            <a:pPr marL="800082" lvl="1" indent="-342900">
              <a:buFont typeface="Arial" panose="020B0604020202020204" pitchFamily="34" charset="0"/>
              <a:buChar char="•"/>
            </a:pPr>
            <a:r>
              <a:rPr lang="en-US" sz="2000" spc="-70" dirty="0" smtClean="0">
                <a:solidFill>
                  <a:schemeClr val="bg1"/>
                </a:solidFill>
                <a:latin typeface="+mj-lt"/>
              </a:rPr>
              <a:t>Provisioning engine</a:t>
            </a:r>
          </a:p>
          <a:p>
            <a:pPr marL="800082" lvl="1" indent="-342900">
              <a:buFont typeface="Arial" panose="020B0604020202020204" pitchFamily="34" charset="0"/>
              <a:buChar char="•"/>
            </a:pPr>
            <a:r>
              <a:rPr lang="en-US" sz="2000" spc="-70" dirty="0" smtClean="0">
                <a:solidFill>
                  <a:schemeClr val="bg1"/>
                </a:solidFill>
                <a:latin typeface="+mj-lt"/>
              </a:rPr>
              <a:t>Remote timer jobs with multi-threading support</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Core component v1.0</a:t>
            </a:r>
          </a:p>
          <a:p>
            <a:pPr marL="800082" lvl="1" indent="-342900">
              <a:buFont typeface="Arial" panose="020B0604020202020204" pitchFamily="34" charset="0"/>
              <a:buChar char="•"/>
            </a:pPr>
            <a:r>
              <a:rPr lang="en-US" sz="2000" spc="-70" dirty="0" smtClean="0">
                <a:solidFill>
                  <a:schemeClr val="bg1"/>
                </a:solidFill>
                <a:latin typeface="+mj-lt"/>
              </a:rPr>
              <a:t>Removal of deprecated methods</a:t>
            </a:r>
          </a:p>
          <a:p>
            <a:pPr marL="800082" lvl="1" indent="-342900">
              <a:buFont typeface="Arial" panose="020B0604020202020204" pitchFamily="34" charset="0"/>
              <a:buChar char="•"/>
            </a:pPr>
            <a:r>
              <a:rPr lang="en-US" sz="2000" spc="-70" dirty="0" smtClean="0">
                <a:solidFill>
                  <a:schemeClr val="bg1"/>
                </a:solidFill>
                <a:latin typeface="+mj-lt"/>
              </a:rPr>
              <a:t>Cleaning</a:t>
            </a:r>
          </a:p>
          <a:p>
            <a:pPr marL="800082" lvl="1" indent="-342900">
              <a:buFont typeface="Arial" panose="020B0604020202020204" pitchFamily="34" charset="0"/>
              <a:buChar char="•"/>
            </a:pPr>
            <a:r>
              <a:rPr lang="en-US" sz="2000" spc="-70" dirty="0" smtClean="0">
                <a:solidFill>
                  <a:schemeClr val="bg1"/>
                </a:solidFill>
                <a:latin typeface="+mj-lt"/>
              </a:rPr>
              <a:t>Unit test coverage</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More on the documentation side</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15443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Vesa</a:t>
            </a:r>
            <a:r>
              <a:rPr lang="en-US" sz="2400" spc="-70" dirty="0">
                <a:solidFill>
                  <a:schemeClr val="bg1"/>
                </a:solidFill>
              </a:rPr>
              <a:t> - </a:t>
            </a:r>
            <a:r>
              <a:rPr lang="en-US" sz="2400" spc="-70" dirty="0" smtClean="0">
                <a:solidFill>
                  <a:schemeClr val="bg1"/>
                </a:solidFill>
                <a:latin typeface="+mj-lt"/>
              </a:rPr>
              <a:t>Hybrid simple</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Site provisioning from Azure to on-</a:t>
            </a:r>
            <a:r>
              <a:rPr lang="en-US" sz="2000" spc="-70" dirty="0" err="1" smtClean="0">
                <a:solidFill>
                  <a:schemeClr val="bg1"/>
                </a:solidFill>
                <a:latin typeface="+mj-lt"/>
              </a:rPr>
              <a:t>prem</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Bert - </a:t>
            </a:r>
            <a:r>
              <a:rPr lang="en-US" sz="2400" spc="-70" dirty="0" err="1" smtClean="0">
                <a:solidFill>
                  <a:schemeClr val="bg1"/>
                </a:solidFill>
                <a:latin typeface="+mj-lt"/>
              </a:rPr>
              <a:t>Core.ODataBatch</a:t>
            </a:r>
            <a:endParaRPr lang="en-US" sz="2400" spc="-70" dirty="0" smtClean="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REST call batching </a:t>
            </a:r>
          </a:p>
          <a:p>
            <a:pPr marL="342900" indent="-342900">
              <a:buFont typeface="Arial" panose="020B0604020202020204" pitchFamily="34" charset="0"/>
              <a:buChar char="•"/>
            </a:pPr>
            <a:r>
              <a:rPr lang="en-US" sz="2400" spc="-70" dirty="0" smtClean="0">
                <a:solidFill>
                  <a:schemeClr val="bg1"/>
                </a:solidFill>
                <a:latin typeface="+mj-lt"/>
              </a:rPr>
              <a:t>Radi  - </a:t>
            </a:r>
            <a:r>
              <a:rPr lang="en-US" sz="2400" spc="-70" dirty="0" err="1" smtClean="0">
                <a:solidFill>
                  <a:schemeClr val="bg1"/>
                </a:solidFill>
                <a:latin typeface="+mj-lt"/>
              </a:rPr>
              <a:t>Governance.ContentTypeEnforceRetention</a:t>
            </a:r>
            <a:endParaRPr lang="en-US" sz="2400" spc="-70" dirty="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ECM timer jobs</a:t>
            </a: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7383698" y="1383021"/>
            <a:ext cx="13738" cy="5076141"/>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Hybrid provisioning from Azure</a:t>
            </a:r>
            <a:endParaRPr lang="en-GB" dirty="0"/>
          </a:p>
        </p:txBody>
      </p:sp>
      <p:grpSp>
        <p:nvGrpSpPr>
          <p:cNvPr id="3" name="Group 2"/>
          <p:cNvGrpSpPr/>
          <p:nvPr/>
        </p:nvGrpSpPr>
        <p:grpSpPr>
          <a:xfrm>
            <a:off x="4448298" y="4163861"/>
            <a:ext cx="1527049" cy="1117041"/>
            <a:chOff x="5647357" y="5181081"/>
            <a:chExt cx="1527049" cy="1117041"/>
          </a:xfrm>
        </p:grpSpPr>
        <p:grpSp>
          <p:nvGrpSpPr>
            <p:cNvPr id="4" name="Group 3"/>
            <p:cNvGrpSpPr/>
            <p:nvPr/>
          </p:nvGrpSpPr>
          <p:grpSpPr>
            <a:xfrm>
              <a:off x="5647357" y="5181081"/>
              <a:ext cx="1527049" cy="825548"/>
              <a:chOff x="5647357" y="5181081"/>
              <a:chExt cx="1527049" cy="825548"/>
            </a:xfrm>
          </p:grpSpPr>
          <p:sp>
            <p:nvSpPr>
              <p:cNvPr id="6" name="Rectangle 5"/>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6753910" y="5189567"/>
                <a:ext cx="420496" cy="432326"/>
              </a:xfrm>
              <a:prstGeom prst="rect">
                <a:avLst/>
              </a:prstGeom>
            </p:spPr>
          </p:pic>
        </p:grpSp>
        <p:pic>
          <p:nvPicPr>
            <p:cNvPr id="5" name="Picture 4"/>
            <p:cNvPicPr>
              <a:picLocks noChangeAspect="1"/>
            </p:cNvPicPr>
            <p:nvPr/>
          </p:nvPicPr>
          <p:blipFill>
            <a:blip r:embed="rId4"/>
            <a:stretch>
              <a:fillRect/>
            </a:stretch>
          </p:blipFill>
          <p:spPr>
            <a:xfrm>
              <a:off x="6173273" y="5504682"/>
              <a:ext cx="730013" cy="793440"/>
            </a:xfrm>
            <a:prstGeom prst="rect">
              <a:avLst/>
            </a:prstGeom>
          </p:spPr>
        </p:pic>
      </p:grpSp>
      <p:grpSp>
        <p:nvGrpSpPr>
          <p:cNvPr id="8" name="Group 7"/>
          <p:cNvGrpSpPr/>
          <p:nvPr/>
        </p:nvGrpSpPr>
        <p:grpSpPr>
          <a:xfrm>
            <a:off x="4437549" y="2330279"/>
            <a:ext cx="1746418" cy="1114521"/>
            <a:chOff x="7465491" y="5209929"/>
            <a:chExt cx="1746418" cy="1114521"/>
          </a:xfrm>
        </p:grpSpPr>
        <p:grpSp>
          <p:nvGrpSpPr>
            <p:cNvPr id="9" name="Group 8"/>
            <p:cNvGrpSpPr/>
            <p:nvPr/>
          </p:nvGrpSpPr>
          <p:grpSpPr>
            <a:xfrm>
              <a:off x="7465491" y="5209929"/>
              <a:ext cx="1746418" cy="825548"/>
              <a:chOff x="5427988" y="5181081"/>
              <a:chExt cx="1746418" cy="825548"/>
            </a:xfrm>
          </p:grpSpPr>
          <p:sp>
            <p:nvSpPr>
              <p:cNvPr id="11" name="Rectangle 10"/>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12" name="Picture 11"/>
              <p:cNvPicPr>
                <a:picLocks noChangeAspect="1"/>
              </p:cNvPicPr>
              <p:nvPr/>
            </p:nvPicPr>
            <p:blipFill>
              <a:blip r:embed="rId3"/>
              <a:stretch>
                <a:fillRect/>
              </a:stretch>
            </p:blipFill>
            <p:spPr>
              <a:xfrm>
                <a:off x="6753910" y="5189567"/>
                <a:ext cx="420496" cy="432326"/>
              </a:xfrm>
              <a:prstGeom prst="rect">
                <a:avLst/>
              </a:prstGeom>
            </p:spPr>
          </p:pic>
        </p:grpSp>
        <p:pic>
          <p:nvPicPr>
            <p:cNvPr id="10" name="Picture 9"/>
            <p:cNvPicPr>
              <a:picLocks noChangeAspect="1"/>
            </p:cNvPicPr>
            <p:nvPr/>
          </p:nvPicPr>
          <p:blipFill>
            <a:blip r:embed="rId5"/>
            <a:stretch>
              <a:fillRect/>
            </a:stretch>
          </p:blipFill>
          <p:spPr>
            <a:xfrm>
              <a:off x="8060707" y="5531010"/>
              <a:ext cx="911161" cy="793440"/>
            </a:xfrm>
            <a:prstGeom prst="rect">
              <a:avLst/>
            </a:prstGeom>
          </p:spPr>
        </p:pic>
      </p:grpSp>
      <p:pic>
        <p:nvPicPr>
          <p:cNvPr id="13" name="Picture 12"/>
          <p:cNvPicPr>
            <a:picLocks noChangeAspect="1"/>
          </p:cNvPicPr>
          <p:nvPr/>
        </p:nvPicPr>
        <p:blipFill rotWithShape="1">
          <a:blip r:embed="rId6"/>
          <a:srcRect r="16754" b="19034"/>
          <a:stretch/>
        </p:blipFill>
        <p:spPr>
          <a:xfrm>
            <a:off x="613330" y="2675209"/>
            <a:ext cx="2845749" cy="1150304"/>
          </a:xfrm>
          <a:prstGeom prst="rect">
            <a:avLst/>
          </a:prstGeom>
          <a:ln>
            <a:solidFill>
              <a:schemeClr val="bg1">
                <a:lumMod val="75000"/>
              </a:schemeClr>
            </a:solidFill>
          </a:ln>
        </p:spPr>
      </p:pic>
      <p:grpSp>
        <p:nvGrpSpPr>
          <p:cNvPr id="15" name="Group 14"/>
          <p:cNvGrpSpPr>
            <a:grpSpLocks noChangeAspect="1"/>
          </p:cNvGrpSpPr>
          <p:nvPr/>
        </p:nvGrpSpPr>
        <p:grpSpPr>
          <a:xfrm>
            <a:off x="1943632" y="3370372"/>
            <a:ext cx="1831755" cy="1200217"/>
            <a:chOff x="4395610" y="3071229"/>
            <a:chExt cx="1995195" cy="1307309"/>
          </a:xfrm>
        </p:grpSpPr>
        <p:sp>
          <p:nvSpPr>
            <p:cNvPr id="16" name="Rectangle 1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7" name="Picture 16"/>
            <p:cNvPicPr>
              <a:picLocks noChangeAspect="1"/>
            </p:cNvPicPr>
            <p:nvPr/>
          </p:nvPicPr>
          <p:blipFill>
            <a:blip r:embed="rId7"/>
            <a:stretch>
              <a:fillRect/>
            </a:stretch>
          </p:blipFill>
          <p:spPr>
            <a:xfrm>
              <a:off x="5246592" y="3476941"/>
              <a:ext cx="529349" cy="417312"/>
            </a:xfrm>
            <a:prstGeom prst="rect">
              <a:avLst/>
            </a:prstGeom>
          </p:spPr>
        </p:pic>
        <p:pic>
          <p:nvPicPr>
            <p:cNvPr id="18" name="Picture 17"/>
            <p:cNvPicPr>
              <a:picLocks noChangeAspect="1"/>
            </p:cNvPicPr>
            <p:nvPr/>
          </p:nvPicPr>
          <p:blipFill>
            <a:blip r:embed="rId7"/>
            <a:stretch>
              <a:fillRect/>
            </a:stretch>
          </p:blipFill>
          <p:spPr>
            <a:xfrm>
              <a:off x="5581574" y="3585493"/>
              <a:ext cx="556200" cy="438480"/>
            </a:xfrm>
            <a:prstGeom prst="rect">
              <a:avLst/>
            </a:prstGeom>
          </p:spPr>
        </p:pic>
        <p:pic>
          <p:nvPicPr>
            <p:cNvPr id="19" name="Picture 18"/>
            <p:cNvPicPr>
              <a:picLocks noChangeAspect="1"/>
            </p:cNvPicPr>
            <p:nvPr/>
          </p:nvPicPr>
          <p:blipFill>
            <a:blip r:embed="rId3"/>
            <a:stretch>
              <a:fillRect/>
            </a:stretch>
          </p:blipFill>
          <p:spPr>
            <a:xfrm>
              <a:off x="5970309" y="3700199"/>
              <a:ext cx="420496" cy="432326"/>
            </a:xfrm>
            <a:prstGeom prst="rect">
              <a:avLst/>
            </a:prstGeom>
          </p:spPr>
        </p:pic>
        <p:pic>
          <p:nvPicPr>
            <p:cNvPr id="20" name="Picture 19"/>
            <p:cNvPicPr>
              <a:picLocks noChangeAspect="1"/>
            </p:cNvPicPr>
            <p:nvPr/>
          </p:nvPicPr>
          <p:blipFill>
            <a:blip r:embed="rId8"/>
            <a:stretch>
              <a:fillRect/>
            </a:stretch>
          </p:blipFill>
          <p:spPr>
            <a:xfrm>
              <a:off x="4893565" y="3772769"/>
              <a:ext cx="688009" cy="605769"/>
            </a:xfrm>
            <a:prstGeom prst="rect">
              <a:avLst/>
            </a:prstGeom>
          </p:spPr>
        </p:pic>
      </p:grpSp>
      <p:grpSp>
        <p:nvGrpSpPr>
          <p:cNvPr id="21" name="Group 20"/>
          <p:cNvGrpSpPr/>
          <p:nvPr/>
        </p:nvGrpSpPr>
        <p:grpSpPr>
          <a:xfrm>
            <a:off x="6864862" y="2334726"/>
            <a:ext cx="1590364" cy="1197735"/>
            <a:chOff x="8033046" y="4369435"/>
            <a:chExt cx="1590364" cy="1197735"/>
          </a:xfrm>
        </p:grpSpPr>
        <p:grpSp>
          <p:nvGrpSpPr>
            <p:cNvPr id="22" name="Group 21"/>
            <p:cNvGrpSpPr/>
            <p:nvPr/>
          </p:nvGrpSpPr>
          <p:grpSpPr>
            <a:xfrm>
              <a:off x="8033046" y="4369435"/>
              <a:ext cx="1590364" cy="854582"/>
              <a:chOff x="5584042" y="5152047"/>
              <a:chExt cx="1590364" cy="854582"/>
            </a:xfrm>
          </p:grpSpPr>
          <p:sp>
            <p:nvSpPr>
              <p:cNvPr id="24" name="Rectangle 23"/>
              <p:cNvSpPr/>
              <p:nvPr/>
            </p:nvSpPr>
            <p:spPr bwMode="auto">
              <a:xfrm>
                <a:off x="5584042" y="5152047"/>
                <a:ext cx="1349067" cy="854582"/>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Service Bus</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Relay</a:t>
                </a:r>
              </a:p>
            </p:txBody>
          </p:sp>
          <p:pic>
            <p:nvPicPr>
              <p:cNvPr id="25" name="Picture 24"/>
              <p:cNvPicPr>
                <a:picLocks noChangeAspect="1"/>
              </p:cNvPicPr>
              <p:nvPr/>
            </p:nvPicPr>
            <p:blipFill>
              <a:blip r:embed="rId3"/>
              <a:stretch>
                <a:fillRect/>
              </a:stretch>
            </p:blipFill>
            <p:spPr>
              <a:xfrm>
                <a:off x="6753910" y="5189567"/>
                <a:ext cx="420496" cy="432326"/>
              </a:xfrm>
              <a:prstGeom prst="rect">
                <a:avLst/>
              </a:prstGeom>
            </p:spPr>
          </p:pic>
        </p:grpSp>
        <p:pic>
          <p:nvPicPr>
            <p:cNvPr id="23" name="Picture 22"/>
            <p:cNvPicPr>
              <a:picLocks noChangeAspect="1"/>
            </p:cNvPicPr>
            <p:nvPr/>
          </p:nvPicPr>
          <p:blipFill>
            <a:blip r:embed="rId9"/>
            <a:stretch>
              <a:fillRect/>
            </a:stretch>
          </p:blipFill>
          <p:spPr>
            <a:xfrm>
              <a:off x="8776455" y="4685455"/>
              <a:ext cx="709505" cy="881715"/>
            </a:xfrm>
            <a:prstGeom prst="rect">
              <a:avLst/>
            </a:prstGeom>
          </p:spPr>
        </p:pic>
      </p:grpSp>
      <p:cxnSp>
        <p:nvCxnSpPr>
          <p:cNvPr id="40" name="Straight Connector 39"/>
          <p:cNvCxnSpPr/>
          <p:nvPr/>
        </p:nvCxnSpPr>
        <p:spPr>
          <a:xfrm>
            <a:off x="7383698" y="3832719"/>
            <a:ext cx="4633271"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276938" y="1198355"/>
            <a:ext cx="1389933" cy="369332"/>
          </a:xfrm>
          <a:prstGeom prst="rect">
            <a:avLst/>
          </a:prstGeom>
          <a:noFill/>
          <a:ln>
            <a:noFill/>
          </a:ln>
        </p:spPr>
        <p:txBody>
          <a:bodyPr wrap="square" lIns="0" tIns="0" rIns="0" bIns="0" rtlCol="0">
            <a:spAutoFit/>
          </a:bodyPr>
          <a:lstStyle/>
          <a:p>
            <a:r>
              <a:rPr lang="en-US" sz="2400" b="1" i="1" spc="-52" dirty="0" smtClean="0">
                <a:solidFill>
                  <a:schemeClr val="tx1">
                    <a:lumMod val="85000"/>
                    <a:lumOff val="15000"/>
                  </a:schemeClr>
                </a:solidFill>
                <a:latin typeface="Segoe UI Light" panose="020B0502040204020203" pitchFamily="34" charset="0"/>
                <a:cs typeface="Segoe UI Light" panose="020B0502040204020203" pitchFamily="34" charset="0"/>
              </a:rPr>
              <a:t>Company</a:t>
            </a:r>
            <a:endParaRPr lang="en-US" sz="2400" b="1" i="1" spc="-52"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43" name="Picture 42"/>
          <p:cNvPicPr>
            <a:picLocks noChangeAspect="1"/>
          </p:cNvPicPr>
          <p:nvPr/>
        </p:nvPicPr>
        <p:blipFill>
          <a:blip r:embed="rId10"/>
          <a:stretch>
            <a:fillRect/>
          </a:stretch>
        </p:blipFill>
        <p:spPr>
          <a:xfrm>
            <a:off x="10588424" y="4025740"/>
            <a:ext cx="1089456" cy="714551"/>
          </a:xfrm>
          <a:prstGeom prst="rect">
            <a:avLst/>
          </a:prstGeom>
        </p:spPr>
      </p:pic>
      <p:grpSp>
        <p:nvGrpSpPr>
          <p:cNvPr id="44" name="Group 43"/>
          <p:cNvGrpSpPr>
            <a:grpSpLocks noChangeAspect="1"/>
          </p:cNvGrpSpPr>
          <p:nvPr/>
        </p:nvGrpSpPr>
        <p:grpSpPr>
          <a:xfrm>
            <a:off x="682376" y="1374576"/>
            <a:ext cx="1036712" cy="654167"/>
            <a:chOff x="3902878" y="1796207"/>
            <a:chExt cx="917354" cy="578852"/>
          </a:xfrm>
        </p:grpSpPr>
        <p:pic>
          <p:nvPicPr>
            <p:cNvPr id="45" name="Picture 44"/>
            <p:cNvPicPr>
              <a:picLocks noChangeAspect="1"/>
            </p:cNvPicPr>
            <p:nvPr/>
          </p:nvPicPr>
          <p:blipFill>
            <a:blip r:embed="rId11"/>
            <a:stretch>
              <a:fillRect/>
            </a:stretch>
          </p:blipFill>
          <p:spPr>
            <a:xfrm>
              <a:off x="3902878" y="1837417"/>
              <a:ext cx="842451" cy="537642"/>
            </a:xfrm>
            <a:prstGeom prst="rect">
              <a:avLst/>
            </a:prstGeom>
          </p:spPr>
        </p:pic>
        <p:pic>
          <p:nvPicPr>
            <p:cNvPr id="46" name="Picture 45"/>
            <p:cNvPicPr>
              <a:picLocks noChangeAspect="1"/>
            </p:cNvPicPr>
            <p:nvPr/>
          </p:nvPicPr>
          <p:blipFill>
            <a:blip r:embed="rId3"/>
            <a:stretch>
              <a:fillRect/>
            </a:stretch>
          </p:blipFill>
          <p:spPr>
            <a:xfrm>
              <a:off x="4399736" y="1796207"/>
              <a:ext cx="420496" cy="432326"/>
            </a:xfrm>
            <a:prstGeom prst="rect">
              <a:avLst/>
            </a:prstGeom>
          </p:spPr>
        </p:pic>
      </p:grpSp>
      <p:cxnSp>
        <p:nvCxnSpPr>
          <p:cNvPr id="63" name="Straight Arrow Connector 62"/>
          <p:cNvCxnSpPr/>
          <p:nvPr/>
        </p:nvCxnSpPr>
        <p:spPr>
          <a:xfrm>
            <a:off x="8317776" y="2889682"/>
            <a:ext cx="787488" cy="0"/>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H="1">
            <a:off x="5032765" y="3325585"/>
            <a:ext cx="8469" cy="77891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a:off x="5942671" y="4775756"/>
            <a:ext cx="2375105" cy="295008"/>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p:nvPr/>
        </p:nvCxnSpPr>
        <p:spPr>
          <a:xfrm flipV="1">
            <a:off x="5933757" y="3284196"/>
            <a:ext cx="1316598" cy="1377227"/>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p:nvPr/>
        </p:nvCxnSpPr>
        <p:spPr>
          <a:xfrm>
            <a:off x="3389337" y="2919559"/>
            <a:ext cx="975494" cy="0"/>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0" name="Straight Connector 79"/>
          <p:cNvCxnSpPr/>
          <p:nvPr/>
        </p:nvCxnSpPr>
        <p:spPr>
          <a:xfrm flipV="1">
            <a:off x="3057595" y="4775756"/>
            <a:ext cx="1379954" cy="60598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81" name="TextBox 4"/>
          <p:cNvSpPr txBox="1"/>
          <p:nvPr/>
        </p:nvSpPr>
        <p:spPr>
          <a:xfrm>
            <a:off x="644136" y="5189997"/>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Based on the end user selection, actual creation of the site collection will be done either to on-premises or to the cloud.</a:t>
            </a:r>
            <a:endParaRPr lang="en-US" sz="1400" dirty="0">
              <a:solidFill>
                <a:schemeClr val="bg1"/>
              </a:solidFill>
            </a:endParaRPr>
          </a:p>
        </p:txBody>
      </p:sp>
      <p:grpSp>
        <p:nvGrpSpPr>
          <p:cNvPr id="82" name="Group 81"/>
          <p:cNvGrpSpPr/>
          <p:nvPr/>
        </p:nvGrpSpPr>
        <p:grpSpPr>
          <a:xfrm>
            <a:off x="3281743" y="2318349"/>
            <a:ext cx="514401" cy="514401"/>
            <a:chOff x="492" y="17985"/>
            <a:chExt cx="524853" cy="524853"/>
          </a:xfrm>
        </p:grpSpPr>
        <p:sp>
          <p:nvSpPr>
            <p:cNvPr id="83" name="Oval 8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86" name="Group 85"/>
          <p:cNvGrpSpPr/>
          <p:nvPr/>
        </p:nvGrpSpPr>
        <p:grpSpPr>
          <a:xfrm>
            <a:off x="5143081" y="190792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9" name="Group 88"/>
          <p:cNvGrpSpPr/>
          <p:nvPr/>
        </p:nvGrpSpPr>
        <p:grpSpPr>
          <a:xfrm>
            <a:off x="4278780" y="4905388"/>
            <a:ext cx="514401" cy="514401"/>
            <a:chOff x="492" y="17985"/>
            <a:chExt cx="524853" cy="524853"/>
          </a:xfrm>
        </p:grpSpPr>
        <p:sp>
          <p:nvSpPr>
            <p:cNvPr id="90" name="Oval 8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92" name="Group 91"/>
          <p:cNvGrpSpPr/>
          <p:nvPr/>
        </p:nvGrpSpPr>
        <p:grpSpPr>
          <a:xfrm>
            <a:off x="6534695" y="1919533"/>
            <a:ext cx="514401" cy="514401"/>
            <a:chOff x="492" y="17985"/>
            <a:chExt cx="524853" cy="524853"/>
          </a:xfrm>
        </p:grpSpPr>
        <p:sp>
          <p:nvSpPr>
            <p:cNvPr id="93" name="Oval 9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115" name="Group 114"/>
          <p:cNvGrpSpPr/>
          <p:nvPr/>
        </p:nvGrpSpPr>
        <p:grpSpPr>
          <a:xfrm>
            <a:off x="8894824" y="1533212"/>
            <a:ext cx="2782009" cy="1946490"/>
            <a:chOff x="8894824" y="1495706"/>
            <a:chExt cx="2782009" cy="1946490"/>
          </a:xfrm>
        </p:grpSpPr>
        <p:grpSp>
          <p:nvGrpSpPr>
            <p:cNvPr id="50" name="Group 49"/>
            <p:cNvGrpSpPr/>
            <p:nvPr/>
          </p:nvGrpSpPr>
          <p:grpSpPr>
            <a:xfrm>
              <a:off x="8894824" y="1495706"/>
              <a:ext cx="1072112" cy="1199926"/>
              <a:chOff x="4383758" y="2241676"/>
              <a:chExt cx="2516893" cy="2551789"/>
            </a:xfrm>
          </p:grpSpPr>
          <p:sp>
            <p:nvSpPr>
              <p:cNvPr id="51" name="Rectangle 50"/>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Farm</a:t>
                </a:r>
              </a:p>
            </p:txBody>
          </p:sp>
          <p:grpSp>
            <p:nvGrpSpPr>
              <p:cNvPr id="52" name="Group 51"/>
              <p:cNvGrpSpPr/>
              <p:nvPr/>
            </p:nvGrpSpPr>
            <p:grpSpPr>
              <a:xfrm>
                <a:off x="5421611" y="2886866"/>
                <a:ext cx="1479040" cy="1043909"/>
                <a:chOff x="4557447" y="1721445"/>
                <a:chExt cx="1479040" cy="1043909"/>
              </a:xfrm>
            </p:grpSpPr>
            <p:pic>
              <p:nvPicPr>
                <p:cNvPr id="60" name="Picture 59"/>
                <p:cNvPicPr>
                  <a:picLocks noChangeAspect="1"/>
                </p:cNvPicPr>
                <p:nvPr/>
              </p:nvPicPr>
              <p:blipFill>
                <a:blip r:embed="rId12"/>
                <a:stretch>
                  <a:fillRect/>
                </a:stretch>
              </p:blipFill>
              <p:spPr>
                <a:xfrm>
                  <a:off x="4557447" y="1902539"/>
                  <a:ext cx="477423" cy="839046"/>
                </a:xfrm>
                <a:prstGeom prst="rect">
                  <a:avLst/>
                </a:prstGeom>
              </p:spPr>
            </p:pic>
            <p:pic>
              <p:nvPicPr>
                <p:cNvPr id="61" name="Picture 60"/>
                <p:cNvPicPr>
                  <a:picLocks noChangeAspect="1"/>
                </p:cNvPicPr>
                <p:nvPr/>
              </p:nvPicPr>
              <p:blipFill>
                <a:blip r:embed="rId12"/>
                <a:stretch>
                  <a:fillRect/>
                </a:stretch>
              </p:blipFill>
              <p:spPr>
                <a:xfrm>
                  <a:off x="4869643" y="1721445"/>
                  <a:ext cx="477423" cy="839046"/>
                </a:xfrm>
                <a:prstGeom prst="rect">
                  <a:avLst/>
                </a:prstGeom>
              </p:spPr>
            </p:pic>
            <p:pic>
              <p:nvPicPr>
                <p:cNvPr id="62" name="Picture 61"/>
                <p:cNvPicPr>
                  <a:picLocks noChangeAspect="1"/>
                </p:cNvPicPr>
                <p:nvPr/>
              </p:nvPicPr>
              <p:blipFill>
                <a:blip r:embed="rId13"/>
                <a:stretch>
                  <a:fillRect/>
                </a:stretch>
              </p:blipFill>
              <p:spPr>
                <a:xfrm>
                  <a:off x="5153580" y="1902539"/>
                  <a:ext cx="882907" cy="862815"/>
                </a:xfrm>
                <a:prstGeom prst="rect">
                  <a:avLst/>
                </a:prstGeom>
              </p:spPr>
            </p:pic>
          </p:grpSp>
          <p:grpSp>
            <p:nvGrpSpPr>
              <p:cNvPr id="53" name="Group 52"/>
              <p:cNvGrpSpPr/>
              <p:nvPr/>
            </p:nvGrpSpPr>
            <p:grpSpPr>
              <a:xfrm>
                <a:off x="4880542" y="3820782"/>
                <a:ext cx="944427" cy="972683"/>
                <a:chOff x="3981885" y="2834055"/>
                <a:chExt cx="944427" cy="972683"/>
              </a:xfrm>
            </p:grpSpPr>
            <p:pic>
              <p:nvPicPr>
                <p:cNvPr id="57" name="Picture 56"/>
                <p:cNvPicPr>
                  <a:picLocks noChangeAspect="1"/>
                </p:cNvPicPr>
                <p:nvPr/>
              </p:nvPicPr>
              <p:blipFill>
                <a:blip r:embed="rId12"/>
                <a:stretch>
                  <a:fillRect/>
                </a:stretch>
              </p:blipFill>
              <p:spPr>
                <a:xfrm>
                  <a:off x="3981885" y="2967692"/>
                  <a:ext cx="477423" cy="839046"/>
                </a:xfrm>
                <a:prstGeom prst="rect">
                  <a:avLst/>
                </a:prstGeom>
              </p:spPr>
            </p:pic>
            <p:pic>
              <p:nvPicPr>
                <p:cNvPr id="58" name="Picture 57"/>
                <p:cNvPicPr>
                  <a:picLocks noChangeAspect="1"/>
                </p:cNvPicPr>
                <p:nvPr/>
              </p:nvPicPr>
              <p:blipFill>
                <a:blip r:embed="rId12"/>
                <a:stretch>
                  <a:fillRect/>
                </a:stretch>
              </p:blipFill>
              <p:spPr>
                <a:xfrm>
                  <a:off x="4269036" y="2834055"/>
                  <a:ext cx="477423" cy="839046"/>
                </a:xfrm>
                <a:prstGeom prst="rect">
                  <a:avLst/>
                </a:prstGeom>
              </p:spPr>
            </p:pic>
            <p:pic>
              <p:nvPicPr>
                <p:cNvPr id="59" name="Picture 58"/>
                <p:cNvPicPr>
                  <a:picLocks noChangeAspect="1"/>
                </p:cNvPicPr>
                <p:nvPr/>
              </p:nvPicPr>
              <p:blipFill>
                <a:blip r:embed="rId14"/>
                <a:stretch>
                  <a:fillRect/>
                </a:stretch>
              </p:blipFill>
              <p:spPr>
                <a:xfrm>
                  <a:off x="4480085" y="3260431"/>
                  <a:ext cx="446227" cy="456212"/>
                </a:xfrm>
                <a:prstGeom prst="rect">
                  <a:avLst/>
                </a:prstGeom>
              </p:spPr>
            </p:pic>
          </p:grpSp>
          <p:grpSp>
            <p:nvGrpSpPr>
              <p:cNvPr id="54" name="Group 53"/>
              <p:cNvGrpSpPr/>
              <p:nvPr/>
            </p:nvGrpSpPr>
            <p:grpSpPr>
              <a:xfrm>
                <a:off x="4383758" y="2988031"/>
                <a:ext cx="968998" cy="971748"/>
                <a:chOff x="3601101" y="2714202"/>
                <a:chExt cx="968998" cy="971748"/>
              </a:xfrm>
            </p:grpSpPr>
            <p:pic>
              <p:nvPicPr>
                <p:cNvPr id="55" name="Picture 54"/>
                <p:cNvPicPr>
                  <a:picLocks noChangeAspect="1"/>
                </p:cNvPicPr>
                <p:nvPr/>
              </p:nvPicPr>
              <p:blipFill>
                <a:blip r:embed="rId12"/>
                <a:stretch>
                  <a:fillRect/>
                </a:stretch>
              </p:blipFill>
              <p:spPr>
                <a:xfrm>
                  <a:off x="3601101" y="2846904"/>
                  <a:ext cx="477423" cy="839046"/>
                </a:xfrm>
                <a:prstGeom prst="rect">
                  <a:avLst/>
                </a:prstGeom>
              </p:spPr>
            </p:pic>
            <p:pic>
              <p:nvPicPr>
                <p:cNvPr id="56" name="Picture 55"/>
                <p:cNvPicPr>
                  <a:picLocks noChangeAspect="1"/>
                </p:cNvPicPr>
                <p:nvPr/>
              </p:nvPicPr>
              <p:blipFill>
                <a:blip r:embed="rId15"/>
                <a:stretch>
                  <a:fillRect/>
                </a:stretch>
              </p:blipFill>
              <p:spPr>
                <a:xfrm>
                  <a:off x="3875612" y="2714202"/>
                  <a:ext cx="694487" cy="898458"/>
                </a:xfrm>
                <a:prstGeom prst="rect">
                  <a:avLst/>
                </a:prstGeom>
              </p:spPr>
            </p:pic>
          </p:grpSp>
        </p:grpSp>
        <p:grpSp>
          <p:nvGrpSpPr>
            <p:cNvPr id="107" name="Group 106"/>
            <p:cNvGrpSpPr/>
            <p:nvPr/>
          </p:nvGrpSpPr>
          <p:grpSpPr>
            <a:xfrm>
              <a:off x="9438598" y="2416866"/>
              <a:ext cx="2238235" cy="1025330"/>
              <a:chOff x="4564480" y="3755398"/>
              <a:chExt cx="3300985" cy="1555320"/>
            </a:xfrm>
          </p:grpSpPr>
          <p:pic>
            <p:nvPicPr>
              <p:cNvPr id="108" name="Picture 107"/>
              <p:cNvPicPr>
                <a:picLocks noChangeAspect="1"/>
              </p:cNvPicPr>
              <p:nvPr/>
            </p:nvPicPr>
            <p:blipFill>
              <a:blip r:embed="rId16"/>
              <a:stretch>
                <a:fillRect/>
              </a:stretch>
            </p:blipFill>
            <p:spPr>
              <a:xfrm>
                <a:off x="4982204" y="3755398"/>
                <a:ext cx="1267687" cy="683770"/>
              </a:xfrm>
              <a:prstGeom prst="rect">
                <a:avLst/>
              </a:prstGeom>
              <a:ln>
                <a:solidFill>
                  <a:schemeClr val="bg1">
                    <a:lumMod val="75000"/>
                  </a:schemeClr>
                </a:solidFill>
              </a:ln>
            </p:spPr>
          </p:pic>
          <p:sp>
            <p:nvSpPr>
              <p:cNvPr id="109"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https://teams.contoso.com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10" name="Picture 109"/>
              <p:cNvPicPr>
                <a:picLocks noChangeAspect="1"/>
              </p:cNvPicPr>
              <p:nvPr/>
            </p:nvPicPr>
            <p:blipFill>
              <a:blip r:embed="rId17"/>
              <a:stretch>
                <a:fillRect/>
              </a:stretch>
            </p:blipFill>
            <p:spPr>
              <a:xfrm>
                <a:off x="4564480" y="4169603"/>
                <a:ext cx="640436" cy="539130"/>
              </a:xfrm>
              <a:prstGeom prst="rect">
                <a:avLst/>
              </a:prstGeom>
            </p:spPr>
          </p:pic>
        </p:grpSp>
      </p:grpSp>
      <p:grpSp>
        <p:nvGrpSpPr>
          <p:cNvPr id="116" name="Group 115"/>
          <p:cNvGrpSpPr/>
          <p:nvPr/>
        </p:nvGrpSpPr>
        <p:grpSpPr>
          <a:xfrm>
            <a:off x="8366543" y="4137148"/>
            <a:ext cx="2782009" cy="1946490"/>
            <a:chOff x="8894824" y="1495706"/>
            <a:chExt cx="2782009" cy="1946490"/>
          </a:xfrm>
        </p:grpSpPr>
        <p:grpSp>
          <p:nvGrpSpPr>
            <p:cNvPr id="117" name="Group 116"/>
            <p:cNvGrpSpPr/>
            <p:nvPr/>
          </p:nvGrpSpPr>
          <p:grpSpPr>
            <a:xfrm>
              <a:off x="8894824" y="1495706"/>
              <a:ext cx="1072112" cy="1199926"/>
              <a:chOff x="4383758" y="2241676"/>
              <a:chExt cx="2516893" cy="2551789"/>
            </a:xfrm>
          </p:grpSpPr>
          <p:sp>
            <p:nvSpPr>
              <p:cNvPr id="122" name="Rectangle 121"/>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Service</a:t>
                </a:r>
              </a:p>
            </p:txBody>
          </p:sp>
          <p:grpSp>
            <p:nvGrpSpPr>
              <p:cNvPr id="123" name="Group 122"/>
              <p:cNvGrpSpPr/>
              <p:nvPr/>
            </p:nvGrpSpPr>
            <p:grpSpPr>
              <a:xfrm>
                <a:off x="5421611" y="2886866"/>
                <a:ext cx="1479040" cy="1043909"/>
                <a:chOff x="4557447" y="1721445"/>
                <a:chExt cx="1479040" cy="1043909"/>
              </a:xfrm>
            </p:grpSpPr>
            <p:pic>
              <p:nvPicPr>
                <p:cNvPr id="131" name="Picture 130"/>
                <p:cNvPicPr>
                  <a:picLocks noChangeAspect="1"/>
                </p:cNvPicPr>
                <p:nvPr/>
              </p:nvPicPr>
              <p:blipFill>
                <a:blip r:embed="rId12"/>
                <a:stretch>
                  <a:fillRect/>
                </a:stretch>
              </p:blipFill>
              <p:spPr>
                <a:xfrm>
                  <a:off x="4557447" y="1902539"/>
                  <a:ext cx="477423" cy="839046"/>
                </a:xfrm>
                <a:prstGeom prst="rect">
                  <a:avLst/>
                </a:prstGeom>
              </p:spPr>
            </p:pic>
            <p:pic>
              <p:nvPicPr>
                <p:cNvPr id="132" name="Picture 131"/>
                <p:cNvPicPr>
                  <a:picLocks noChangeAspect="1"/>
                </p:cNvPicPr>
                <p:nvPr/>
              </p:nvPicPr>
              <p:blipFill>
                <a:blip r:embed="rId12"/>
                <a:stretch>
                  <a:fillRect/>
                </a:stretch>
              </p:blipFill>
              <p:spPr>
                <a:xfrm>
                  <a:off x="4869643" y="1721445"/>
                  <a:ext cx="477423" cy="839046"/>
                </a:xfrm>
                <a:prstGeom prst="rect">
                  <a:avLst/>
                </a:prstGeom>
              </p:spPr>
            </p:pic>
            <p:pic>
              <p:nvPicPr>
                <p:cNvPr id="133" name="Picture 132"/>
                <p:cNvPicPr>
                  <a:picLocks noChangeAspect="1"/>
                </p:cNvPicPr>
                <p:nvPr/>
              </p:nvPicPr>
              <p:blipFill>
                <a:blip r:embed="rId13"/>
                <a:stretch>
                  <a:fillRect/>
                </a:stretch>
              </p:blipFill>
              <p:spPr>
                <a:xfrm>
                  <a:off x="5153580" y="1902539"/>
                  <a:ext cx="882907" cy="862815"/>
                </a:xfrm>
                <a:prstGeom prst="rect">
                  <a:avLst/>
                </a:prstGeom>
              </p:spPr>
            </p:pic>
          </p:grpSp>
          <p:grpSp>
            <p:nvGrpSpPr>
              <p:cNvPr id="124" name="Group 123"/>
              <p:cNvGrpSpPr/>
              <p:nvPr/>
            </p:nvGrpSpPr>
            <p:grpSpPr>
              <a:xfrm>
                <a:off x="4880542" y="3820782"/>
                <a:ext cx="944427" cy="972683"/>
                <a:chOff x="3981885" y="2834055"/>
                <a:chExt cx="944427" cy="972683"/>
              </a:xfrm>
            </p:grpSpPr>
            <p:pic>
              <p:nvPicPr>
                <p:cNvPr id="128" name="Picture 127"/>
                <p:cNvPicPr>
                  <a:picLocks noChangeAspect="1"/>
                </p:cNvPicPr>
                <p:nvPr/>
              </p:nvPicPr>
              <p:blipFill>
                <a:blip r:embed="rId12"/>
                <a:stretch>
                  <a:fillRect/>
                </a:stretch>
              </p:blipFill>
              <p:spPr>
                <a:xfrm>
                  <a:off x="3981885" y="2967692"/>
                  <a:ext cx="477423" cy="839046"/>
                </a:xfrm>
                <a:prstGeom prst="rect">
                  <a:avLst/>
                </a:prstGeom>
              </p:spPr>
            </p:pic>
            <p:pic>
              <p:nvPicPr>
                <p:cNvPr id="129" name="Picture 128"/>
                <p:cNvPicPr>
                  <a:picLocks noChangeAspect="1"/>
                </p:cNvPicPr>
                <p:nvPr/>
              </p:nvPicPr>
              <p:blipFill>
                <a:blip r:embed="rId12"/>
                <a:stretch>
                  <a:fillRect/>
                </a:stretch>
              </p:blipFill>
              <p:spPr>
                <a:xfrm>
                  <a:off x="4269036" y="2834055"/>
                  <a:ext cx="477423" cy="839046"/>
                </a:xfrm>
                <a:prstGeom prst="rect">
                  <a:avLst/>
                </a:prstGeom>
              </p:spPr>
            </p:pic>
            <p:pic>
              <p:nvPicPr>
                <p:cNvPr id="130" name="Picture 129"/>
                <p:cNvPicPr>
                  <a:picLocks noChangeAspect="1"/>
                </p:cNvPicPr>
                <p:nvPr/>
              </p:nvPicPr>
              <p:blipFill>
                <a:blip r:embed="rId14"/>
                <a:stretch>
                  <a:fillRect/>
                </a:stretch>
              </p:blipFill>
              <p:spPr>
                <a:xfrm>
                  <a:off x="4480085" y="3260431"/>
                  <a:ext cx="446227" cy="456212"/>
                </a:xfrm>
                <a:prstGeom prst="rect">
                  <a:avLst/>
                </a:prstGeom>
              </p:spPr>
            </p:pic>
          </p:grpSp>
          <p:grpSp>
            <p:nvGrpSpPr>
              <p:cNvPr id="125" name="Group 124"/>
              <p:cNvGrpSpPr/>
              <p:nvPr/>
            </p:nvGrpSpPr>
            <p:grpSpPr>
              <a:xfrm>
                <a:off x="4383758" y="2988031"/>
                <a:ext cx="968998" cy="971748"/>
                <a:chOff x="3601101" y="2714202"/>
                <a:chExt cx="968998" cy="971748"/>
              </a:xfrm>
            </p:grpSpPr>
            <p:pic>
              <p:nvPicPr>
                <p:cNvPr id="126" name="Picture 125"/>
                <p:cNvPicPr>
                  <a:picLocks noChangeAspect="1"/>
                </p:cNvPicPr>
                <p:nvPr/>
              </p:nvPicPr>
              <p:blipFill>
                <a:blip r:embed="rId12"/>
                <a:stretch>
                  <a:fillRect/>
                </a:stretch>
              </p:blipFill>
              <p:spPr>
                <a:xfrm>
                  <a:off x="3601101" y="2846904"/>
                  <a:ext cx="477423" cy="839046"/>
                </a:xfrm>
                <a:prstGeom prst="rect">
                  <a:avLst/>
                </a:prstGeom>
              </p:spPr>
            </p:pic>
            <p:pic>
              <p:nvPicPr>
                <p:cNvPr id="127" name="Picture 126"/>
                <p:cNvPicPr>
                  <a:picLocks noChangeAspect="1"/>
                </p:cNvPicPr>
                <p:nvPr/>
              </p:nvPicPr>
              <p:blipFill>
                <a:blip r:embed="rId15"/>
                <a:stretch>
                  <a:fillRect/>
                </a:stretch>
              </p:blipFill>
              <p:spPr>
                <a:xfrm>
                  <a:off x="3875612" y="2714202"/>
                  <a:ext cx="694487" cy="898458"/>
                </a:xfrm>
                <a:prstGeom prst="rect">
                  <a:avLst/>
                </a:prstGeom>
              </p:spPr>
            </p:pic>
          </p:grpSp>
        </p:grpSp>
        <p:grpSp>
          <p:nvGrpSpPr>
            <p:cNvPr id="118" name="Group 117"/>
            <p:cNvGrpSpPr/>
            <p:nvPr/>
          </p:nvGrpSpPr>
          <p:grpSpPr>
            <a:xfrm>
              <a:off x="9438598" y="2416866"/>
              <a:ext cx="2238235" cy="1025330"/>
              <a:chOff x="4564480" y="3755398"/>
              <a:chExt cx="3300985" cy="1555320"/>
            </a:xfrm>
          </p:grpSpPr>
          <p:pic>
            <p:nvPicPr>
              <p:cNvPr id="119" name="Picture 118"/>
              <p:cNvPicPr>
                <a:picLocks noChangeAspect="1"/>
              </p:cNvPicPr>
              <p:nvPr/>
            </p:nvPicPr>
            <p:blipFill>
              <a:blip r:embed="rId16"/>
              <a:stretch>
                <a:fillRect/>
              </a:stretch>
            </p:blipFill>
            <p:spPr>
              <a:xfrm>
                <a:off x="4982204" y="3755398"/>
                <a:ext cx="1267687" cy="683770"/>
              </a:xfrm>
              <a:prstGeom prst="rect">
                <a:avLst/>
              </a:prstGeom>
              <a:ln>
                <a:solidFill>
                  <a:schemeClr val="bg1">
                    <a:lumMod val="75000"/>
                  </a:schemeClr>
                </a:solidFill>
              </a:ln>
            </p:spPr>
          </p:pic>
          <p:sp>
            <p:nvSpPr>
              <p:cNvPr id="120"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https://contoso.sharepoint.com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21" name="Picture 120"/>
              <p:cNvPicPr>
                <a:picLocks noChangeAspect="1"/>
              </p:cNvPicPr>
              <p:nvPr/>
            </p:nvPicPr>
            <p:blipFill>
              <a:blip r:embed="rId17"/>
              <a:stretch>
                <a:fillRect/>
              </a:stretch>
            </p:blipFill>
            <p:spPr>
              <a:xfrm>
                <a:off x="4564480" y="4169603"/>
                <a:ext cx="640436" cy="539130"/>
              </a:xfrm>
              <a:prstGeom prst="rect">
                <a:avLst/>
              </a:prstGeom>
            </p:spPr>
          </p:pic>
        </p:grpSp>
      </p:grpSp>
      <p:grpSp>
        <p:nvGrpSpPr>
          <p:cNvPr id="95" name="Group 94"/>
          <p:cNvGrpSpPr/>
          <p:nvPr/>
        </p:nvGrpSpPr>
        <p:grpSpPr>
          <a:xfrm>
            <a:off x="10374416" y="2095410"/>
            <a:ext cx="514401" cy="514401"/>
            <a:chOff x="492" y="17985"/>
            <a:chExt cx="524853" cy="524853"/>
          </a:xfrm>
        </p:grpSpPr>
        <p:sp>
          <p:nvSpPr>
            <p:cNvPr id="96" name="Oval 9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6</a:t>
              </a:r>
            </a:p>
          </p:txBody>
        </p:sp>
      </p:grpSp>
      <p:grpSp>
        <p:nvGrpSpPr>
          <p:cNvPr id="134" name="Group 133"/>
          <p:cNvGrpSpPr/>
          <p:nvPr/>
        </p:nvGrpSpPr>
        <p:grpSpPr>
          <a:xfrm>
            <a:off x="9873018" y="4681705"/>
            <a:ext cx="514401" cy="514401"/>
            <a:chOff x="492" y="17985"/>
            <a:chExt cx="524853" cy="524853"/>
          </a:xfrm>
        </p:grpSpPr>
        <p:sp>
          <p:nvSpPr>
            <p:cNvPr id="135" name="Oval 1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Tree>
    <p:extLst>
      <p:ext uri="{BB962C8B-B14F-4D97-AF65-F5344CB8AC3E}">
        <p14:creationId xmlns:p14="http://schemas.microsoft.com/office/powerpoint/2010/main" val="389421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1000"/>
                                        <p:tgtEl>
                                          <p:spTgt spid="86"/>
                                        </p:tgtEl>
                                      </p:cBhvr>
                                    </p:animEffect>
                                    <p:anim calcmode="lin" valueType="num">
                                      <p:cBhvr>
                                        <p:cTn id="18" dur="1000" fill="hold"/>
                                        <p:tgtEl>
                                          <p:spTgt spid="86"/>
                                        </p:tgtEl>
                                        <p:attrNameLst>
                                          <p:attrName>ppt_x</p:attrName>
                                        </p:attrNameLst>
                                      </p:cBhvr>
                                      <p:tavLst>
                                        <p:tav tm="0">
                                          <p:val>
                                            <p:strVal val="#ppt_x"/>
                                          </p:val>
                                        </p:tav>
                                        <p:tav tm="100000">
                                          <p:val>
                                            <p:strVal val="#ppt_x"/>
                                          </p:val>
                                        </p:tav>
                                      </p:tavLst>
                                    </p:anim>
                                    <p:anim calcmode="lin" valueType="num">
                                      <p:cBhvr>
                                        <p:cTn id="1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1000"/>
                                        <p:tgtEl>
                                          <p:spTgt spid="68"/>
                                        </p:tgtEl>
                                      </p:cBhvr>
                                    </p:animEffect>
                                    <p:anim calcmode="lin" valueType="num">
                                      <p:cBhvr>
                                        <p:cTn id="25" dur="1000" fill="hold"/>
                                        <p:tgtEl>
                                          <p:spTgt spid="68"/>
                                        </p:tgtEl>
                                        <p:attrNameLst>
                                          <p:attrName>ppt_x</p:attrName>
                                        </p:attrNameLst>
                                      </p:cBhvr>
                                      <p:tavLst>
                                        <p:tav tm="0">
                                          <p:val>
                                            <p:strVal val="#ppt_x"/>
                                          </p:val>
                                        </p:tav>
                                        <p:tav tm="100000">
                                          <p:val>
                                            <p:strVal val="#ppt_x"/>
                                          </p:val>
                                        </p:tav>
                                      </p:tavLst>
                                    </p:anim>
                                    <p:anim calcmode="lin" valueType="num">
                                      <p:cBhvr>
                                        <p:cTn id="26" dur="1000" fill="hold"/>
                                        <p:tgtEl>
                                          <p:spTgt spid="6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anim calcmode="lin" valueType="num">
                                      <p:cBhvr>
                                        <p:cTn id="35" dur="1000" fill="hold"/>
                                        <p:tgtEl>
                                          <p:spTgt spid="89"/>
                                        </p:tgtEl>
                                        <p:attrNameLst>
                                          <p:attrName>ppt_x</p:attrName>
                                        </p:attrNameLst>
                                      </p:cBhvr>
                                      <p:tavLst>
                                        <p:tav tm="0">
                                          <p:val>
                                            <p:strVal val="#ppt_x"/>
                                          </p:val>
                                        </p:tav>
                                        <p:tav tm="100000">
                                          <p:val>
                                            <p:strVal val="#ppt_x"/>
                                          </p:val>
                                        </p:tav>
                                      </p:tavLst>
                                    </p:anim>
                                    <p:anim calcmode="lin" valueType="num">
                                      <p:cBhvr>
                                        <p:cTn id="36" dur="1000" fill="hold"/>
                                        <p:tgtEl>
                                          <p:spTgt spid="8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1000"/>
                                        <p:tgtEl>
                                          <p:spTgt spid="69"/>
                                        </p:tgtEl>
                                      </p:cBhvr>
                                    </p:animEffect>
                                    <p:anim calcmode="lin" valueType="num">
                                      <p:cBhvr>
                                        <p:cTn id="52" dur="1000" fill="hold"/>
                                        <p:tgtEl>
                                          <p:spTgt spid="69"/>
                                        </p:tgtEl>
                                        <p:attrNameLst>
                                          <p:attrName>ppt_x</p:attrName>
                                        </p:attrNameLst>
                                      </p:cBhvr>
                                      <p:tavLst>
                                        <p:tav tm="0">
                                          <p:val>
                                            <p:strVal val="#ppt_x"/>
                                          </p:val>
                                        </p:tav>
                                        <p:tav tm="100000">
                                          <p:val>
                                            <p:strVal val="#ppt_x"/>
                                          </p:val>
                                        </p:tav>
                                      </p:tavLst>
                                    </p:anim>
                                    <p:anim calcmode="lin" valueType="num">
                                      <p:cBhvr>
                                        <p:cTn id="53" dur="1000" fill="hold"/>
                                        <p:tgtEl>
                                          <p:spTgt spid="6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1000"/>
                                        <p:tgtEl>
                                          <p:spTgt spid="116"/>
                                        </p:tgtEl>
                                      </p:cBhvr>
                                    </p:animEffect>
                                    <p:anim calcmode="lin" valueType="num">
                                      <p:cBhvr>
                                        <p:cTn id="57" dur="1000" fill="hold"/>
                                        <p:tgtEl>
                                          <p:spTgt spid="116"/>
                                        </p:tgtEl>
                                        <p:attrNameLst>
                                          <p:attrName>ppt_x</p:attrName>
                                        </p:attrNameLst>
                                      </p:cBhvr>
                                      <p:tavLst>
                                        <p:tav tm="0">
                                          <p:val>
                                            <p:strVal val="#ppt_x"/>
                                          </p:val>
                                        </p:tav>
                                        <p:tav tm="100000">
                                          <p:val>
                                            <p:strVal val="#ppt_x"/>
                                          </p:val>
                                        </p:tav>
                                      </p:tavLst>
                                    </p:anim>
                                    <p:anim calcmode="lin" valueType="num">
                                      <p:cBhvr>
                                        <p:cTn id="58" dur="1000" fill="hold"/>
                                        <p:tgtEl>
                                          <p:spTgt spid="11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1000"/>
                                        <p:tgtEl>
                                          <p:spTgt spid="134"/>
                                        </p:tgtEl>
                                      </p:cBhvr>
                                    </p:animEffect>
                                    <p:anim calcmode="lin" valueType="num">
                                      <p:cBhvr>
                                        <p:cTn id="62" dur="1000" fill="hold"/>
                                        <p:tgtEl>
                                          <p:spTgt spid="134"/>
                                        </p:tgtEl>
                                        <p:attrNameLst>
                                          <p:attrName>ppt_x</p:attrName>
                                        </p:attrNameLst>
                                      </p:cBhvr>
                                      <p:tavLst>
                                        <p:tav tm="0">
                                          <p:val>
                                            <p:strVal val="#ppt_x"/>
                                          </p:val>
                                        </p:tav>
                                        <p:tav tm="100000">
                                          <p:val>
                                            <p:strVal val="#ppt_x"/>
                                          </p:val>
                                        </p:tav>
                                      </p:tavLst>
                                    </p:anim>
                                    <p:anim calcmode="lin" valueType="num">
                                      <p:cBhvr>
                                        <p:cTn id="63"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fade">
                                      <p:cBhvr>
                                        <p:cTn id="73" dur="1000"/>
                                        <p:tgtEl>
                                          <p:spTgt spid="95"/>
                                        </p:tgtEl>
                                      </p:cBhvr>
                                    </p:animEffect>
                                    <p:anim calcmode="lin" valueType="num">
                                      <p:cBhvr>
                                        <p:cTn id="74" dur="1000" fill="hold"/>
                                        <p:tgtEl>
                                          <p:spTgt spid="95"/>
                                        </p:tgtEl>
                                        <p:attrNameLst>
                                          <p:attrName>ppt_x</p:attrName>
                                        </p:attrNameLst>
                                      </p:cBhvr>
                                      <p:tavLst>
                                        <p:tav tm="0">
                                          <p:val>
                                            <p:strVal val="#ppt_x"/>
                                          </p:val>
                                        </p:tav>
                                        <p:tav tm="100000">
                                          <p:val>
                                            <p:strVal val="#ppt_x"/>
                                          </p:val>
                                        </p:tav>
                                      </p:tavLst>
                                    </p:anim>
                                    <p:anim calcmode="lin" valueType="num">
                                      <p:cBhvr>
                                        <p:cTn id="75" dur="1000" fill="hold"/>
                                        <p:tgtEl>
                                          <p:spTgt spid="9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92"/>
                                        </p:tgtEl>
                                        <p:attrNameLst>
                                          <p:attrName>style.visibility</p:attrName>
                                        </p:attrNameLst>
                                      </p:cBhvr>
                                      <p:to>
                                        <p:strVal val="visible"/>
                                      </p:to>
                                    </p:set>
                                    <p:animEffect transition="in" filter="fade">
                                      <p:cBhvr>
                                        <p:cTn id="78" dur="1000"/>
                                        <p:tgtEl>
                                          <p:spTgt spid="92"/>
                                        </p:tgtEl>
                                      </p:cBhvr>
                                    </p:animEffect>
                                    <p:anim calcmode="lin" valueType="num">
                                      <p:cBhvr>
                                        <p:cTn id="79" dur="1000" fill="hold"/>
                                        <p:tgtEl>
                                          <p:spTgt spid="92"/>
                                        </p:tgtEl>
                                        <p:attrNameLst>
                                          <p:attrName>ppt_x</p:attrName>
                                        </p:attrNameLst>
                                      </p:cBhvr>
                                      <p:tavLst>
                                        <p:tav tm="0">
                                          <p:val>
                                            <p:strVal val="#ppt_x"/>
                                          </p:val>
                                        </p:tav>
                                        <p:tav tm="100000">
                                          <p:val>
                                            <p:strVal val="#ppt_x"/>
                                          </p:val>
                                        </p:tav>
                                      </p:tavLst>
                                    </p:anim>
                                    <p:anim calcmode="lin" valueType="num">
                                      <p:cBhvr>
                                        <p:cTn id="80" dur="1000" fill="hold"/>
                                        <p:tgtEl>
                                          <p:spTgt spid="92"/>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0"/>
                                        <p:tgtEl>
                                          <p:spTgt spid="21"/>
                                        </p:tgtEl>
                                      </p:cBhvr>
                                    </p:animEffect>
                                    <p:anim calcmode="lin" valueType="num">
                                      <p:cBhvr>
                                        <p:cTn id="84" dur="1000" fill="hold"/>
                                        <p:tgtEl>
                                          <p:spTgt spid="21"/>
                                        </p:tgtEl>
                                        <p:attrNameLst>
                                          <p:attrName>ppt_x</p:attrName>
                                        </p:attrNameLst>
                                      </p:cBhvr>
                                      <p:tavLst>
                                        <p:tav tm="0">
                                          <p:val>
                                            <p:strVal val="#ppt_x"/>
                                          </p:val>
                                        </p:tav>
                                        <p:tav tm="100000">
                                          <p:val>
                                            <p:strVal val="#ppt_x"/>
                                          </p:val>
                                        </p:tav>
                                      </p:tavLst>
                                    </p:anim>
                                    <p:anim calcmode="lin" valueType="num">
                                      <p:cBhvr>
                                        <p:cTn id="85" dur="1000" fill="hold"/>
                                        <p:tgtEl>
                                          <p:spTgt spid="21"/>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fade">
                                      <p:cBhvr>
                                        <p:cTn id="88" dur="1000"/>
                                        <p:tgtEl>
                                          <p:spTgt spid="63"/>
                                        </p:tgtEl>
                                      </p:cBhvr>
                                    </p:animEffect>
                                    <p:anim calcmode="lin" valueType="num">
                                      <p:cBhvr>
                                        <p:cTn id="89" dur="1000" fill="hold"/>
                                        <p:tgtEl>
                                          <p:spTgt spid="63"/>
                                        </p:tgtEl>
                                        <p:attrNameLst>
                                          <p:attrName>ppt_x</p:attrName>
                                        </p:attrNameLst>
                                      </p:cBhvr>
                                      <p:tavLst>
                                        <p:tav tm="0">
                                          <p:val>
                                            <p:strVal val="#ppt_x"/>
                                          </p:val>
                                        </p:tav>
                                        <p:tav tm="100000">
                                          <p:val>
                                            <p:strVal val="#ppt_x"/>
                                          </p:val>
                                        </p:tav>
                                      </p:tavLst>
                                    </p:anim>
                                    <p:anim calcmode="lin" valueType="num">
                                      <p:cBhvr>
                                        <p:cTn id="90" dur="1000" fill="hold"/>
                                        <p:tgtEl>
                                          <p:spTgt spid="63"/>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1000"/>
                                        <p:tgtEl>
                                          <p:spTgt spid="115"/>
                                        </p:tgtEl>
                                      </p:cBhvr>
                                    </p:animEffect>
                                    <p:anim calcmode="lin" valueType="num">
                                      <p:cBhvr>
                                        <p:cTn id="94" dur="1000" fill="hold"/>
                                        <p:tgtEl>
                                          <p:spTgt spid="115"/>
                                        </p:tgtEl>
                                        <p:attrNameLst>
                                          <p:attrName>ppt_x</p:attrName>
                                        </p:attrNameLst>
                                      </p:cBhvr>
                                      <p:tavLst>
                                        <p:tav tm="0">
                                          <p:val>
                                            <p:strVal val="#ppt_x"/>
                                          </p:val>
                                        </p:tav>
                                        <p:tav tm="100000">
                                          <p:val>
                                            <p:strVal val="#ppt_x"/>
                                          </p:val>
                                        </p:tav>
                                      </p:tavLst>
                                    </p:anim>
                                    <p:anim calcmode="lin" valueType="num">
                                      <p:cBhvr>
                                        <p:cTn id="95"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282 times (</a:t>
            </a:r>
            <a:r>
              <a:rPr lang="en-US" sz="2400" dirty="0" smtClean="0"/>
              <a:t>227, 190, 135</a:t>
            </a:r>
            <a:r>
              <a:rPr lang="en-US" sz="3200" dirty="0" smtClean="0"/>
              <a:t>)</a:t>
            </a:r>
          </a:p>
          <a:p>
            <a:r>
              <a:rPr lang="en-US" sz="3200" dirty="0" smtClean="0"/>
              <a:t>329 merged pull </a:t>
            </a:r>
            <a:r>
              <a:rPr lang="en-US" sz="3200" dirty="0"/>
              <a:t>requests </a:t>
            </a:r>
            <a:r>
              <a:rPr lang="en-US" sz="3200" dirty="0" smtClean="0"/>
              <a:t>(</a:t>
            </a:r>
            <a:r>
              <a:rPr lang="en-US" sz="2400" dirty="0" smtClean="0"/>
              <a:t>280, 236, 189</a:t>
            </a:r>
            <a:r>
              <a:rPr lang="en-US" sz="3200" dirty="0" smtClean="0"/>
              <a:t>) </a:t>
            </a:r>
          </a:p>
          <a:p>
            <a:r>
              <a:rPr lang="en-US" sz="3200" dirty="0" smtClean="0"/>
              <a:t>73 closed </a:t>
            </a:r>
            <a:r>
              <a:rPr lang="en-US" sz="3200" dirty="0"/>
              <a:t>issues </a:t>
            </a:r>
            <a:r>
              <a:rPr lang="en-US" sz="3200" dirty="0" smtClean="0"/>
              <a:t>(</a:t>
            </a:r>
            <a:r>
              <a:rPr lang="en-US" sz="2400" dirty="0" smtClean="0"/>
              <a:t>67, 58, 43</a:t>
            </a:r>
            <a:r>
              <a:rPr lang="en-US" sz="3200" dirty="0" smtClean="0"/>
              <a:t>) </a:t>
            </a:r>
          </a:p>
          <a:p>
            <a:r>
              <a:rPr lang="en-US" sz="3200" dirty="0" smtClean="0"/>
              <a:t>More than 3776 (</a:t>
            </a:r>
            <a:r>
              <a:rPr lang="en-US" sz="2400" dirty="0" smtClean="0"/>
              <a:t>2566, 3050, 2160</a:t>
            </a:r>
            <a:r>
              <a:rPr lang="en-US" sz="3200" dirty="0" smtClean="0"/>
              <a:t>) unique visitors during last 2 </a:t>
            </a:r>
          </a:p>
          <a:p>
            <a:r>
              <a:rPr lang="en-US" sz="3200" dirty="0" smtClean="0"/>
              <a:t>Nuget package 4450 downloads (</a:t>
            </a:r>
            <a:r>
              <a:rPr lang="en-US" sz="2400" dirty="0" smtClean="0"/>
              <a:t>4030, 3800</a:t>
            </a:r>
            <a:r>
              <a:rPr lang="en-US" sz="3200" dirty="0" smtClean="0"/>
              <a:t>)</a:t>
            </a:r>
          </a:p>
          <a:p>
            <a:r>
              <a:rPr lang="en-US" sz="3200" dirty="0" smtClean="0"/>
              <a:t>Yammer group has 1739 members (</a:t>
            </a:r>
            <a:r>
              <a:rPr lang="en-US" sz="2400" dirty="0" smtClean="0"/>
              <a:t>1525, 1419</a:t>
            </a:r>
            <a:r>
              <a:rPr lang="en-US" sz="3200" dirty="0" smtClean="0"/>
              <a:t>, </a:t>
            </a:r>
            <a:r>
              <a:rPr lang="en-US" sz="2400" dirty="0" smtClean="0"/>
              <a:t>757</a:t>
            </a:r>
            <a:r>
              <a:rPr lang="en-US" sz="3200" dirty="0" smtClean="0"/>
              <a:t>)</a:t>
            </a:r>
          </a:p>
          <a:p>
            <a:pPr lvl="1"/>
            <a:r>
              <a:rPr lang="en-US" sz="1800" dirty="0" smtClean="0"/>
              <a:t>aka.ms/</a:t>
            </a:r>
            <a:r>
              <a:rPr lang="en-US" sz="1800" dirty="0" err="1" smtClean="0"/>
              <a:t>OfficeDevPnPYammer</a:t>
            </a:r>
            <a:endParaRPr lang="en-US" sz="1800" dirty="0"/>
          </a:p>
          <a:p>
            <a:r>
              <a:rPr lang="en-US" sz="3200" dirty="0" smtClean="0"/>
              <a:t>Facebook page has 135 likes (</a:t>
            </a:r>
            <a:r>
              <a:rPr lang="en-US" sz="2400" dirty="0" smtClean="0"/>
              <a:t>121</a:t>
            </a:r>
            <a:r>
              <a:rPr lang="en-US" sz="3200" dirty="0" smtClean="0"/>
              <a:t>)</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41949" cy="3388620"/>
          </a:xfrm>
        </p:spPr>
        <p:txBody>
          <a:bodyPr/>
          <a:lstStyle/>
          <a:p>
            <a:r>
              <a:rPr lang="en-GB" sz="2000" dirty="0" smtClean="0"/>
              <a:t>Andrew </a:t>
            </a:r>
            <a:r>
              <a:rPr lang="en-GB" sz="2000" dirty="0"/>
              <a:t>Connell - </a:t>
            </a:r>
            <a:r>
              <a:rPr lang="en-GB" sz="2000" dirty="0">
                <a:hlinkClick r:id="rId4"/>
              </a:rPr>
              <a:t>@</a:t>
            </a:r>
            <a:r>
              <a:rPr lang="en-GB" sz="2000" dirty="0" err="1">
                <a:hlinkClick r:id="rId4"/>
              </a:rPr>
              <a:t>andrewconnell</a:t>
            </a:r>
            <a:r>
              <a:rPr lang="en-GB" sz="2000" dirty="0"/>
              <a:t> </a:t>
            </a:r>
            <a:r>
              <a:rPr lang="en-GB" sz="2000" dirty="0" smtClean="0"/>
              <a:t> </a:t>
            </a:r>
            <a:endParaRPr lang="en-GB" sz="2000" dirty="0"/>
          </a:p>
          <a:p>
            <a:r>
              <a:rPr lang="en-GB" sz="2000" dirty="0" smtClean="0"/>
              <a:t>Eric </a:t>
            </a:r>
            <a:r>
              <a:rPr lang="en-GB" sz="2000" dirty="0"/>
              <a:t>Skaggs (</a:t>
            </a:r>
            <a:r>
              <a:rPr lang="en-GB" sz="2000" dirty="0">
                <a:hlinkClick r:id="rId5"/>
              </a:rPr>
              <a:t>http://www.catapultsystems.com</a:t>
            </a:r>
            <a:r>
              <a:rPr lang="en-GB" sz="2000" dirty="0"/>
              <a:t>) - </a:t>
            </a:r>
            <a:r>
              <a:rPr lang="en-GB" sz="2000" dirty="0">
                <a:hlinkClick r:id="rId6"/>
              </a:rPr>
              <a:t>@</a:t>
            </a:r>
            <a:r>
              <a:rPr lang="en-GB" sz="2000" dirty="0" err="1">
                <a:hlinkClick r:id="rId6"/>
              </a:rPr>
              <a:t>skaggej</a:t>
            </a:r>
            <a:r>
              <a:rPr lang="en-GB" sz="2000" dirty="0"/>
              <a:t> </a:t>
            </a:r>
          </a:p>
          <a:p>
            <a:r>
              <a:rPr lang="en-GB" sz="2000" dirty="0"/>
              <a:t>Erwin van Hunen (</a:t>
            </a:r>
            <a:r>
              <a:rPr lang="en-GB" sz="2000" dirty="0" err="1"/>
              <a:t>Knowit</a:t>
            </a:r>
            <a:r>
              <a:rPr lang="en-GB" sz="2000" dirty="0"/>
              <a:t> AB) - </a:t>
            </a:r>
            <a:r>
              <a:rPr lang="en-GB" sz="2000" dirty="0">
                <a:hlinkClick r:id="rId7"/>
              </a:rPr>
              <a:t>@</a:t>
            </a:r>
            <a:r>
              <a:rPr lang="en-GB" sz="2000" dirty="0" err="1">
                <a:hlinkClick r:id="rId7"/>
              </a:rPr>
              <a:t>erwinvanhunen</a:t>
            </a:r>
            <a:r>
              <a:rPr lang="en-GB" sz="2000" dirty="0"/>
              <a:t> </a:t>
            </a:r>
          </a:p>
          <a:p>
            <a:r>
              <a:rPr lang="en-GB" sz="2000" dirty="0"/>
              <a:t>Gavin Barron - </a:t>
            </a:r>
            <a:r>
              <a:rPr lang="en-GB" sz="2000" dirty="0">
                <a:hlinkClick r:id="rId8"/>
              </a:rPr>
              <a:t>@</a:t>
            </a:r>
            <a:r>
              <a:rPr lang="en-GB" sz="2000" dirty="0" err="1">
                <a:hlinkClick r:id="rId8"/>
              </a:rPr>
              <a:t>gavinbarron</a:t>
            </a:r>
            <a:r>
              <a:rPr lang="en-GB" sz="2000" dirty="0"/>
              <a:t> </a:t>
            </a:r>
          </a:p>
          <a:p>
            <a:r>
              <a:rPr lang="en-GB" sz="2000" dirty="0" err="1"/>
              <a:t>Nanddeep</a:t>
            </a:r>
            <a:r>
              <a:rPr lang="en-GB" sz="2000" dirty="0"/>
              <a:t> </a:t>
            </a:r>
            <a:r>
              <a:rPr lang="en-GB" sz="2000" dirty="0" err="1"/>
              <a:t>Nachan</a:t>
            </a:r>
            <a:r>
              <a:rPr lang="en-GB" sz="2000" dirty="0"/>
              <a:t> - </a:t>
            </a:r>
            <a:r>
              <a:rPr lang="en-GB" sz="2000" dirty="0">
                <a:hlinkClick r:id="rId9"/>
              </a:rPr>
              <a:t>@</a:t>
            </a:r>
            <a:r>
              <a:rPr lang="en-GB" sz="2000" dirty="0" err="1">
                <a:hlinkClick r:id="rId9"/>
              </a:rPr>
              <a:t>NanddeepNachan</a:t>
            </a:r>
            <a:r>
              <a:rPr lang="en-GB" sz="2000" dirty="0"/>
              <a:t> </a:t>
            </a:r>
          </a:p>
          <a:p>
            <a:r>
              <a:rPr lang="en-GB" sz="2000" dirty="0"/>
              <a:t>Paolo Pialorsi (PiaSys.com) - </a:t>
            </a:r>
            <a:r>
              <a:rPr lang="en-GB" sz="2000" dirty="0">
                <a:hlinkClick r:id="rId10"/>
              </a:rPr>
              <a:t>@</a:t>
            </a:r>
            <a:r>
              <a:rPr lang="en-GB" sz="2000" dirty="0" err="1">
                <a:hlinkClick r:id="rId10"/>
              </a:rPr>
              <a:t>PaoloPia</a:t>
            </a:r>
            <a:r>
              <a:rPr lang="en-GB" sz="2000" dirty="0"/>
              <a:t> </a:t>
            </a:r>
          </a:p>
          <a:p>
            <a:endParaRPr lang="en-US" sz="1600" dirty="0" smtClean="0"/>
          </a:p>
        </p:txBody>
      </p:sp>
      <p:sp>
        <p:nvSpPr>
          <p:cNvPr id="7" name="Text Placeholder 6"/>
          <p:cNvSpPr>
            <a:spLocks noGrp="1"/>
          </p:cNvSpPr>
          <p:nvPr>
            <p:ph type="body" sz="quarter" idx="11"/>
          </p:nvPr>
        </p:nvSpPr>
        <p:spPr>
          <a:xfrm>
            <a:off x="5660412" y="1447800"/>
            <a:ext cx="4587993" cy="3539430"/>
          </a:xfrm>
        </p:spPr>
        <p:txBody>
          <a:bodyPr/>
          <a:lstStyle/>
          <a:p>
            <a:r>
              <a:rPr lang="en-GB" sz="2000" dirty="0"/>
              <a:t>Patrik </a:t>
            </a:r>
            <a:r>
              <a:rPr lang="en-GB" sz="2000" dirty="0" err="1"/>
              <a:t>Björklund</a:t>
            </a:r>
            <a:r>
              <a:rPr lang="en-GB" sz="2000" dirty="0"/>
              <a:t> (</a:t>
            </a:r>
            <a:r>
              <a:rPr lang="en-GB" sz="2000" dirty="0" err="1"/>
              <a:t>Alloc</a:t>
            </a:r>
            <a:r>
              <a:rPr lang="en-GB" sz="2000" dirty="0"/>
              <a:t> IT) - </a:t>
            </a:r>
            <a:r>
              <a:rPr lang="en-GB" sz="2000" dirty="0">
                <a:hlinkClick r:id="rId11"/>
              </a:rPr>
              <a:t>@</a:t>
            </a:r>
            <a:r>
              <a:rPr lang="en-GB" sz="2000" dirty="0" err="1">
                <a:hlinkClick r:id="rId11"/>
              </a:rPr>
              <a:t>pbjorklund</a:t>
            </a:r>
            <a:r>
              <a:rPr lang="en-GB" sz="2000" dirty="0"/>
              <a:t> </a:t>
            </a:r>
          </a:p>
          <a:p>
            <a:r>
              <a:rPr lang="en-GB" sz="2000" dirty="0"/>
              <a:t>Robert </a:t>
            </a:r>
            <a:r>
              <a:rPr lang="en-GB" sz="2000" dirty="0" err="1"/>
              <a:t>Skyttberg</a:t>
            </a:r>
            <a:r>
              <a:rPr lang="en-GB" sz="2000" dirty="0"/>
              <a:t> (@</a:t>
            </a:r>
            <a:r>
              <a:rPr lang="en-GB" sz="2000" dirty="0" err="1"/>
              <a:t>NetRelations</a:t>
            </a:r>
            <a:r>
              <a:rPr lang="en-GB" sz="2000" dirty="0"/>
              <a:t>) - </a:t>
            </a:r>
            <a:r>
              <a:rPr lang="en-GB" sz="2000" dirty="0">
                <a:hlinkClick r:id="rId12"/>
              </a:rPr>
              <a:t>@</a:t>
            </a:r>
            <a:r>
              <a:rPr lang="en-GB" sz="2000" dirty="0" err="1">
                <a:hlinkClick r:id="rId12"/>
              </a:rPr>
              <a:t>robertskyttberg</a:t>
            </a:r>
            <a:r>
              <a:rPr lang="en-GB" sz="2000" dirty="0"/>
              <a:t> </a:t>
            </a:r>
          </a:p>
          <a:p>
            <a:r>
              <a:rPr lang="en-GB" sz="2000" dirty="0"/>
              <a:t>Radi Atanassov (</a:t>
            </a:r>
            <a:r>
              <a:rPr lang="en-GB" sz="2000" dirty="0" err="1"/>
              <a:t>OneBit</a:t>
            </a:r>
            <a:r>
              <a:rPr lang="en-GB" sz="2000" dirty="0"/>
              <a:t> Software) - </a:t>
            </a:r>
            <a:r>
              <a:rPr lang="en-GB" sz="2000" dirty="0">
                <a:hlinkClick r:id="rId13"/>
              </a:rPr>
              <a:t>@</a:t>
            </a:r>
            <a:r>
              <a:rPr lang="en-GB" sz="2000" dirty="0" err="1">
                <a:hlinkClick r:id="rId13"/>
              </a:rPr>
              <a:t>RadiAtanassov</a:t>
            </a:r>
            <a:r>
              <a:rPr lang="en-GB" sz="2000" dirty="0"/>
              <a:t> </a:t>
            </a:r>
            <a:endParaRPr lang="en-GB" sz="2000" dirty="0" smtClean="0"/>
          </a:p>
          <a:p>
            <a:r>
              <a:rPr lang="de-DE" sz="2000" dirty="0"/>
              <a:t>Tobias Zimmergren (Tozit AB) - </a:t>
            </a:r>
            <a:r>
              <a:rPr lang="de-DE" sz="2000" dirty="0">
                <a:hlinkClick r:id="rId14"/>
              </a:rPr>
              <a:t>@zimmergren</a:t>
            </a:r>
            <a:endParaRPr lang="en-GB" sz="2000" dirty="0"/>
          </a:p>
          <a:p>
            <a:r>
              <a:rPr lang="en-GB" sz="2000" dirty="0" err="1"/>
              <a:t>Torsten</a:t>
            </a:r>
            <a:r>
              <a:rPr lang="en-GB" sz="2000" dirty="0"/>
              <a:t> Schuster </a:t>
            </a:r>
          </a:p>
          <a:p>
            <a:r>
              <a:rPr lang="en-GB" sz="2000" dirty="0" err="1"/>
              <a:t>Vardhaman</a:t>
            </a:r>
            <a:r>
              <a:rPr lang="en-GB" sz="2000" dirty="0"/>
              <a:t> Deshpande (Content and Code) - </a:t>
            </a:r>
            <a:r>
              <a:rPr lang="en-GB" sz="2000" dirty="0">
                <a:hlinkClick r:id="rId15"/>
              </a:rPr>
              <a:t>@</a:t>
            </a:r>
            <a:r>
              <a:rPr lang="en-GB" sz="2000" dirty="0" err="1">
                <a:hlinkClick r:id="rId15"/>
              </a:rPr>
              <a:t>vrdmn</a:t>
            </a:r>
            <a:r>
              <a:rPr lang="en-GB" sz="2000" dirty="0"/>
              <a:t> </a:t>
            </a:r>
          </a:p>
        </p:txBody>
      </p:sp>
      <p:sp>
        <p:nvSpPr>
          <p:cNvPr id="8" name="Rectangle 7"/>
          <p:cNvSpPr/>
          <p:nvPr/>
        </p:nvSpPr>
        <p:spPr>
          <a:xfrm>
            <a:off x="514875" y="5628905"/>
            <a:ext cx="9895548" cy="830997"/>
          </a:xfrm>
          <a:prstGeom prst="rect">
            <a:avLst/>
          </a:prstGeom>
        </p:spPr>
        <p:txBody>
          <a:bodyPr wrap="square">
            <a:spAutoFit/>
          </a:bodyPr>
          <a:lstStyle/>
          <a:p>
            <a:r>
              <a:rPr lang="fi-FI" sz="2400" i="1" spc="-70" dirty="0" smtClean="0">
                <a:gradFill>
                  <a:gsLst>
                    <a:gs pos="1250">
                      <a:schemeClr val="bg2"/>
                    </a:gs>
                    <a:gs pos="100000">
                      <a:schemeClr val="bg2"/>
                    </a:gs>
                  </a:gsLst>
                  <a:lin ang="5400000" scaled="0"/>
                </a:gradFill>
                <a:latin typeface="+mj-lt"/>
              </a:rPr>
              <a:t>MS people – </a:t>
            </a:r>
            <a:r>
              <a:rPr lang="fi-FI" sz="2400" i="1" spc="-70" dirty="0">
                <a:gradFill>
                  <a:gsLst>
                    <a:gs pos="1250">
                      <a:schemeClr val="bg2"/>
                    </a:gs>
                    <a:gs pos="100000">
                      <a:schemeClr val="bg2"/>
                    </a:gs>
                  </a:gsLst>
                  <a:lin ang="5400000" scaled="0"/>
                </a:gradFill>
                <a:latin typeface="+mj-lt"/>
              </a:rPr>
              <a:t>Frank Marasco, Bert Jansen, </a:t>
            </a:r>
            <a:r>
              <a:rPr lang="fi-FI" sz="2400" i="1" spc="-70" dirty="0" smtClean="0">
                <a:gradFill>
                  <a:gsLst>
                    <a:gs pos="1250">
                      <a:schemeClr val="bg2"/>
                    </a:gs>
                    <a:gs pos="100000">
                      <a:schemeClr val="bg2"/>
                    </a:gs>
                  </a:gsLst>
                  <a:lin ang="5400000" scaled="0"/>
                </a:gradFill>
                <a:latin typeface="+mj-lt"/>
              </a:rPr>
              <a:t>Jeremy Thake, Vesa </a:t>
            </a:r>
            <a:r>
              <a:rPr lang="fi-FI" sz="2400" i="1" spc="-70" dirty="0">
                <a:gradFill>
                  <a:gsLst>
                    <a:gs pos="1250">
                      <a:schemeClr val="bg2"/>
                    </a:gs>
                    <a:gs pos="100000">
                      <a:schemeClr val="bg2"/>
                    </a:gs>
                  </a:gsLst>
                  <a:lin ang="5400000" scaled="0"/>
                </a:gradFill>
                <a:latin typeface="+mj-lt"/>
              </a:rPr>
              <a:t>Juvonen, Brian Michely, </a:t>
            </a:r>
            <a:r>
              <a:rPr lang="fi-FI" sz="2400" i="1" spc="-70" dirty="0" smtClean="0">
                <a:gradFill>
                  <a:gsLst>
                    <a:gs pos="1250">
                      <a:schemeClr val="bg2"/>
                    </a:gs>
                    <a:gs pos="100000">
                      <a:schemeClr val="bg2"/>
                    </a:gs>
                  </a:gsLst>
                  <a:lin ang="5400000" scaled="0"/>
                </a:gradFill>
                <a:latin typeface="+mj-lt"/>
              </a:rPr>
              <a:t>Reeza Ali, Suman </a:t>
            </a:r>
            <a:r>
              <a:rPr lang="en-US" sz="2400" i="1" spc="-70" dirty="0" smtClean="0">
                <a:gradFill>
                  <a:gsLst>
                    <a:gs pos="1250">
                      <a:schemeClr val="bg2"/>
                    </a:gs>
                    <a:gs pos="100000">
                      <a:schemeClr val="bg2"/>
                    </a:gs>
                  </a:gsLst>
                  <a:lin ang="5400000" scaled="0"/>
                </a:gradFill>
                <a:latin typeface="+mj-lt"/>
              </a:rPr>
              <a:t>Chakrabarti, Ricky Kirkham, Steve Walker</a:t>
            </a:r>
            <a:endParaRPr lang="en-US" sz="24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and updated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GB" sz="2400" b="1" dirty="0"/>
              <a:t>New</a:t>
            </a:r>
            <a:r>
              <a:rPr lang="en-GB" sz="2400" dirty="0"/>
              <a:t> sample </a:t>
            </a:r>
            <a:r>
              <a:rPr lang="en-GB" sz="2400" b="1" dirty="0" err="1">
                <a:hlinkClick r:id="rId2"/>
              </a:rPr>
              <a:t>Core.UserProfiles.Sync</a:t>
            </a:r>
            <a:r>
              <a:rPr lang="en-GB" sz="2400" dirty="0"/>
              <a:t> shows how to push user profile properties from Azure AD to the SharePoint user profile store</a:t>
            </a:r>
          </a:p>
          <a:p>
            <a:r>
              <a:rPr lang="en-GB" sz="2400" b="1" dirty="0"/>
              <a:t>New</a:t>
            </a:r>
            <a:r>
              <a:rPr lang="en-GB" sz="2400" dirty="0"/>
              <a:t> sample </a:t>
            </a:r>
            <a:r>
              <a:rPr lang="en-GB" sz="2400" b="1" dirty="0" err="1">
                <a:hlinkClick r:id="rId3"/>
              </a:rPr>
              <a:t>Core.ODataBatch</a:t>
            </a:r>
            <a:r>
              <a:rPr lang="en-GB" sz="2400" dirty="0"/>
              <a:t> shows how to perform batching of REST requests</a:t>
            </a:r>
          </a:p>
          <a:p>
            <a:r>
              <a:rPr lang="en-GB" sz="2400" b="1" dirty="0"/>
              <a:t>New</a:t>
            </a:r>
            <a:r>
              <a:rPr lang="en-GB" sz="2400" dirty="0"/>
              <a:t> sample </a:t>
            </a:r>
            <a:r>
              <a:rPr lang="en-GB" sz="2400" b="1" dirty="0" err="1">
                <a:hlinkClick r:id="rId4"/>
              </a:rPr>
              <a:t>Core.WebPartOnAppWebPage</a:t>
            </a:r>
            <a:r>
              <a:rPr lang="en-GB" sz="2400" dirty="0"/>
              <a:t> shows how to provision a web part to a app web page by using a module</a:t>
            </a:r>
          </a:p>
          <a:p>
            <a:r>
              <a:rPr lang="en-GB" sz="2400" b="1" dirty="0"/>
              <a:t>New</a:t>
            </a:r>
            <a:r>
              <a:rPr lang="en-GB" sz="2400" dirty="0"/>
              <a:t> sample </a:t>
            </a:r>
            <a:r>
              <a:rPr lang="en-GB" sz="2400" b="1" dirty="0" err="1">
                <a:hlinkClick r:id="rId5"/>
              </a:rPr>
              <a:t>Provisioning.Hybrid.Simple</a:t>
            </a:r>
            <a:r>
              <a:rPr lang="en-GB" sz="2400" dirty="0"/>
              <a:t> demonstrates the simplest possible hybrid setup with Azure storage queues, </a:t>
            </a:r>
            <a:r>
              <a:rPr lang="en-GB" sz="2400" dirty="0" err="1"/>
              <a:t>WebJobs</a:t>
            </a:r>
            <a:r>
              <a:rPr lang="en-GB" sz="2400" dirty="0"/>
              <a:t> and Service Bus </a:t>
            </a:r>
            <a:r>
              <a:rPr lang="en-GB" sz="2400" dirty="0" smtClean="0"/>
              <a:t>relay</a:t>
            </a:r>
          </a:p>
          <a:p>
            <a:r>
              <a:rPr lang="en-US" sz="2400" b="1" dirty="0"/>
              <a:t>New</a:t>
            </a:r>
            <a:r>
              <a:rPr lang="en-US" sz="2400" dirty="0"/>
              <a:t> solution </a:t>
            </a:r>
            <a:r>
              <a:rPr lang="en-US" sz="2400" b="1" dirty="0" err="1">
                <a:hlinkClick r:id="rId6"/>
              </a:rPr>
              <a:t>Governance.ContentTypeEnforceRetention</a:t>
            </a:r>
            <a:r>
              <a:rPr lang="en-US" sz="2400" dirty="0"/>
              <a:t> shows </a:t>
            </a:r>
            <a:r>
              <a:rPr lang="en-US" sz="2400" dirty="0" smtClean="0"/>
              <a:t>how to create typical retention policy using app model techniques</a:t>
            </a:r>
            <a:endParaRPr lang="en-US" sz="2400" dirty="0"/>
          </a:p>
          <a:p>
            <a:r>
              <a:rPr lang="en-US" sz="2400" b="1" dirty="0"/>
              <a:t>New</a:t>
            </a:r>
            <a:r>
              <a:rPr lang="en-US" sz="2400" dirty="0"/>
              <a:t> solution </a:t>
            </a:r>
            <a:r>
              <a:rPr lang="en-US" sz="2400" b="1" dirty="0" err="1">
                <a:hlinkClick r:id="rId7"/>
              </a:rPr>
              <a:t>Governance.SiteUsageReport</a:t>
            </a:r>
            <a:r>
              <a:rPr lang="en-US" sz="2400" dirty="0"/>
              <a:t> is a background task that gets data for all site collections in a tenant and sends an email with key statistics like used storage quota, the last content modification date, the count of the </a:t>
            </a:r>
            <a:r>
              <a:rPr lang="en-US" sz="2400" dirty="0" smtClean="0"/>
              <a:t>webs</a:t>
            </a:r>
          </a:p>
          <a:p>
            <a:endParaRPr lang="en-GB" sz="24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to solutions</a:t>
            </a:r>
            <a:endParaRPr lang="en-GB" dirty="0"/>
          </a:p>
        </p:txBody>
      </p:sp>
      <p:sp>
        <p:nvSpPr>
          <p:cNvPr id="3" name="Text Placeholder 2"/>
          <p:cNvSpPr>
            <a:spLocks noGrp="1"/>
          </p:cNvSpPr>
          <p:nvPr>
            <p:ph type="body" sz="quarter" idx="10"/>
          </p:nvPr>
        </p:nvSpPr>
        <p:spPr/>
        <p:txBody>
          <a:bodyPr/>
          <a:lstStyle/>
          <a:p>
            <a:r>
              <a:rPr lang="en-US" sz="2000" dirty="0"/>
              <a:t>Updated sample </a:t>
            </a:r>
            <a:r>
              <a:rPr lang="en-US" sz="2000" b="1" dirty="0">
                <a:hlinkClick r:id="rId2"/>
              </a:rPr>
              <a:t>Office365Api.Overview</a:t>
            </a:r>
            <a:r>
              <a:rPr lang="en-US" sz="2000" dirty="0"/>
              <a:t> has been completely revamped: it now uses the Office 365 RTM API and a brand new MVC sample application has been added</a:t>
            </a:r>
          </a:p>
          <a:p>
            <a:r>
              <a:rPr lang="en-US" sz="2000" dirty="0"/>
              <a:t>Updated sample </a:t>
            </a:r>
            <a:r>
              <a:rPr lang="en-US" sz="2000" b="1" dirty="0" err="1">
                <a:hlinkClick r:id="rId3"/>
              </a:rPr>
              <a:t>Core.JavaScriptCustomization</a:t>
            </a:r>
            <a:r>
              <a:rPr lang="en-US" sz="2000" dirty="0"/>
              <a:t> now properly deals with Minimal Download Strategy (MDS)</a:t>
            </a:r>
          </a:p>
          <a:p>
            <a:r>
              <a:rPr lang="en-US" sz="2000" dirty="0"/>
              <a:t>Updated sample </a:t>
            </a:r>
            <a:r>
              <a:rPr lang="en-US" sz="2000" b="1" dirty="0">
                <a:hlinkClick r:id="rId4"/>
              </a:rPr>
              <a:t>OD4B.NavLinksInjection</a:t>
            </a:r>
            <a:r>
              <a:rPr lang="en-US" sz="2000" dirty="0"/>
              <a:t> now properly deals with Minimal Download Strategy (MDS) and does not show duplicate navigation bars anymore</a:t>
            </a:r>
          </a:p>
          <a:p>
            <a:r>
              <a:rPr lang="en-US" sz="2000" dirty="0"/>
              <a:t>Updated sample </a:t>
            </a:r>
            <a:r>
              <a:rPr lang="en-US" sz="2000" b="1" dirty="0" err="1">
                <a:hlinkClick r:id="rId5"/>
              </a:rPr>
              <a:t>AzureAD.GroupMembership</a:t>
            </a:r>
            <a:r>
              <a:rPr lang="en-US" sz="2000" dirty="0"/>
              <a:t> now uses Graph API 2.0 and shows some additional scenarios like getting all </a:t>
            </a:r>
          </a:p>
          <a:p>
            <a:r>
              <a:rPr lang="en-US" sz="2000" dirty="0"/>
              <a:t>Updated sample </a:t>
            </a:r>
            <a:r>
              <a:rPr lang="en-US" sz="2000" b="1" dirty="0" err="1">
                <a:hlinkClick r:id="rId6"/>
              </a:rPr>
              <a:t>Provisioning.SubSiteCreationApp</a:t>
            </a:r>
            <a:r>
              <a:rPr lang="en-US" sz="2000" dirty="0"/>
              <a:t> now does applies a custom theme and logo as part of the sub site provisioning</a:t>
            </a:r>
          </a:p>
          <a:p>
            <a:r>
              <a:rPr lang="en-US" sz="2000" dirty="0"/>
              <a:t>Updated sample </a:t>
            </a:r>
            <a:r>
              <a:rPr lang="en-US" sz="2000" b="1" dirty="0" err="1">
                <a:hlinkClick r:id="rId7"/>
              </a:rPr>
              <a:t>Branding.ApplyBranding</a:t>
            </a:r>
            <a:r>
              <a:rPr lang="en-US" sz="2000" dirty="0"/>
              <a:t> now supports activation and deactivation of branding</a:t>
            </a:r>
          </a:p>
          <a:p>
            <a:r>
              <a:rPr lang="en-US" sz="2000" dirty="0"/>
              <a:t>Updated component </a:t>
            </a:r>
            <a:r>
              <a:rPr lang="en-US" sz="2000" b="1" dirty="0" err="1">
                <a:hlinkClick r:id="rId8"/>
              </a:rPr>
              <a:t>Core.TaxonomyPicker</a:t>
            </a:r>
            <a:r>
              <a:rPr lang="en-US" sz="2000" dirty="0"/>
              <a:t> has improved </a:t>
            </a:r>
            <a:r>
              <a:rPr lang="en-US" sz="2000" dirty="0" smtClean="0"/>
              <a:t>CSS</a:t>
            </a:r>
          </a:p>
          <a:p>
            <a:r>
              <a:rPr lang="en-US" sz="2000" dirty="0"/>
              <a:t>Updated solution </a:t>
            </a:r>
            <a:r>
              <a:rPr lang="en-US" sz="2000" b="1" dirty="0" err="1" smtClean="0">
                <a:hlinkClick r:id="rId9"/>
              </a:rPr>
              <a:t>PowerShell.Commands</a:t>
            </a:r>
            <a:r>
              <a:rPr lang="en-US" sz="2000" b="1" dirty="0" smtClean="0"/>
              <a:t> </a:t>
            </a:r>
            <a:r>
              <a:rPr lang="en-US" sz="2000" dirty="0" smtClean="0"/>
              <a:t>with </a:t>
            </a:r>
            <a:r>
              <a:rPr lang="en-US" sz="2000" dirty="0"/>
              <a:t>additional commands and various other updates. See the </a:t>
            </a:r>
            <a:r>
              <a:rPr lang="en-US" sz="2000" dirty="0">
                <a:hlinkClick r:id="rId10"/>
              </a:rPr>
              <a:t>changelog</a:t>
            </a:r>
            <a:r>
              <a:rPr lang="en-US" sz="2000" dirty="0"/>
              <a:t> of the PowerShell solution for more </a:t>
            </a:r>
            <a:r>
              <a:rPr lang="en-US" sz="2000" dirty="0" smtClean="0"/>
              <a:t>details</a:t>
            </a:r>
          </a:p>
        </p:txBody>
      </p:sp>
    </p:spTree>
    <p:extLst>
      <p:ext uri="{BB962C8B-B14F-4D97-AF65-F5344CB8AC3E}">
        <p14:creationId xmlns:p14="http://schemas.microsoft.com/office/powerpoint/2010/main" val="20639951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2000" dirty="0" smtClean="0"/>
              <a:t>Throttling </a:t>
            </a:r>
            <a:r>
              <a:rPr lang="en-US" sz="2000" dirty="0"/>
              <a:t>support added across PnP Core library via the  </a:t>
            </a:r>
            <a:r>
              <a:rPr lang="en-US" sz="2000" dirty="0" err="1"/>
              <a:t>ExecuteQueryRetry</a:t>
            </a:r>
            <a:r>
              <a:rPr lang="en-US" sz="2000" dirty="0"/>
              <a:t>  extension method</a:t>
            </a:r>
          </a:p>
          <a:p>
            <a:r>
              <a:rPr lang="en-US" sz="2000" dirty="0" smtClean="0"/>
              <a:t>All </a:t>
            </a:r>
            <a:r>
              <a:rPr lang="en-US" sz="2000" dirty="0"/>
              <a:t>non SharePoint specific extensions are marked as obsolete and will be dropped when we go to v1.0 during the March 2015 update</a:t>
            </a:r>
          </a:p>
          <a:p>
            <a:r>
              <a:rPr lang="en-US" sz="2000" dirty="0" smtClean="0"/>
              <a:t>Cleanup </a:t>
            </a:r>
            <a:r>
              <a:rPr lang="en-US" sz="2000" dirty="0"/>
              <a:t>of </a:t>
            </a:r>
            <a:r>
              <a:rPr lang="en-US" sz="2000" dirty="0" err="1"/>
              <a:t>usings</a:t>
            </a:r>
            <a:r>
              <a:rPr lang="en-US" sz="2000" dirty="0"/>
              <a:t>, comments, ...</a:t>
            </a:r>
          </a:p>
          <a:p>
            <a:r>
              <a:rPr lang="en-US" sz="2000" dirty="0" smtClean="0"/>
              <a:t>List </a:t>
            </a:r>
            <a:r>
              <a:rPr lang="en-US" sz="2000" dirty="0"/>
              <a:t>permission setting support added</a:t>
            </a:r>
          </a:p>
          <a:p>
            <a:r>
              <a:rPr lang="en-US" sz="2000" dirty="0" smtClean="0"/>
              <a:t>Use  </a:t>
            </a:r>
            <a:r>
              <a:rPr lang="en-US" sz="2000" dirty="0" err="1"/>
              <a:t>XDocument</a:t>
            </a:r>
            <a:r>
              <a:rPr lang="en-US" sz="2000" dirty="0"/>
              <a:t>  instead of  </a:t>
            </a:r>
            <a:r>
              <a:rPr lang="en-US" sz="2000" dirty="0" err="1"/>
              <a:t>XmlDocument</a:t>
            </a:r>
            <a:r>
              <a:rPr lang="en-US" sz="2000" dirty="0"/>
              <a:t>  </a:t>
            </a:r>
          </a:p>
          <a:p>
            <a:r>
              <a:rPr lang="en-US" sz="2000" dirty="0" smtClean="0"/>
              <a:t>Improved </a:t>
            </a:r>
            <a:r>
              <a:rPr lang="en-US" sz="2000" dirty="0"/>
              <a:t>taxonomy import and export routines</a:t>
            </a:r>
          </a:p>
          <a:p>
            <a:r>
              <a:rPr lang="en-US" sz="2000" dirty="0" smtClean="0"/>
              <a:t>Language </a:t>
            </a:r>
            <a:r>
              <a:rPr lang="en-US" sz="2000" dirty="0"/>
              <a:t>agnostic retrieval of page library</a:t>
            </a:r>
          </a:p>
          <a:p>
            <a:r>
              <a:rPr lang="en-US" sz="2000" dirty="0" smtClean="0"/>
              <a:t>Added  </a:t>
            </a:r>
            <a:r>
              <a:rPr lang="en-US" sz="2000" dirty="0" err="1"/>
              <a:t>CredentialManager</a:t>
            </a:r>
            <a:r>
              <a:rPr lang="en-US" sz="2000" dirty="0"/>
              <a:t>  utility class</a:t>
            </a:r>
          </a:p>
          <a:p>
            <a:r>
              <a:rPr lang="en-US" sz="2000" dirty="0" smtClean="0"/>
              <a:t>Custom </a:t>
            </a:r>
            <a:r>
              <a:rPr lang="en-US" sz="2000" dirty="0"/>
              <a:t>actions extensions can now also be used on the  Site  object (next to the  Web  object)</a:t>
            </a:r>
          </a:p>
          <a:p>
            <a:r>
              <a:rPr lang="en-US" sz="2000" dirty="0" smtClean="0"/>
              <a:t>Both </a:t>
            </a:r>
            <a:r>
              <a:rPr lang="en-US" sz="2000" dirty="0"/>
              <a:t>PnP Core Nuget packages (cloud and on-premises) have been also updated </a:t>
            </a:r>
            <a:r>
              <a:rPr lang="en-US" sz="2000" dirty="0" smtClean="0"/>
              <a:t>accordingly</a:t>
            </a:r>
            <a:endParaRPr lang="en-US" sz="2000" dirty="0"/>
          </a:p>
        </p:txBody>
      </p:sp>
      <p:pic>
        <p:nvPicPr>
          <p:cNvPr id="1026" name="Picture 2" descr="image002"/>
          <p:cNvPicPr>
            <a:picLocks noChangeAspect="1" noChangeArrowheads="1"/>
          </p:cNvPicPr>
          <p:nvPr/>
        </p:nvPicPr>
        <p:blipFill rotWithShape="1">
          <a:blip r:embed="rId3">
            <a:extLst>
              <a:ext uri="{28A0092B-C50C-407E-A947-70E740481C1C}">
                <a14:useLocalDpi xmlns:a14="http://schemas.microsoft.com/office/drawing/2010/main" val="0"/>
              </a:ext>
            </a:extLst>
          </a:blip>
          <a:srcRect t="62389"/>
          <a:stretch/>
        </p:blipFill>
        <p:spPr bwMode="auto">
          <a:xfrm>
            <a:off x="824538" y="5169818"/>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191127" y="2718459"/>
            <a:ext cx="3627293" cy="1180699"/>
          </a:xfrm>
          <a:prstGeom prst="rect">
            <a:avLst/>
          </a:prstGeom>
          <a:noFill/>
          <a:ln>
            <a:solidFill>
              <a:schemeClr val="accent1"/>
            </a:solidFill>
          </a:ln>
        </p:spPr>
        <p:txBody>
          <a:bodyPr wrap="square" lIns="72000" tIns="36000" rIns="72000" bIns="0" rtlCol="0">
            <a:spAutoFit/>
          </a:bodyPr>
          <a:lstStyle/>
          <a:p>
            <a:r>
              <a:rPr lang="en-US" sz="2400" spc="-70" dirty="0" smtClean="0">
                <a:solidFill>
                  <a:schemeClr val="accent1"/>
                </a:solidFill>
              </a:rPr>
              <a:t>Notice. As part of the March release we will remove obsolete methods.</a:t>
            </a:r>
            <a:endParaRPr lang="en-GB" sz="2400" spc="-70" dirty="0" smtClean="0">
              <a:solidFill>
                <a:schemeClr val="accent1"/>
              </a:solidFill>
            </a:endParaRPr>
          </a:p>
        </p:txBody>
      </p:sp>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2721</Words>
  <Application>Microsoft Office PowerPoint</Application>
  <PresentationFormat>Custom</PresentationFormat>
  <Paragraphs>244</Paragraphs>
  <Slides>19</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February 2015</vt:lpstr>
      <vt:lpstr>Agenda</vt:lpstr>
      <vt:lpstr>Where are you located?</vt:lpstr>
      <vt:lpstr>PowerPoint Presentation</vt:lpstr>
      <vt:lpstr>Statistics– Key numbers (previous month)</vt:lpstr>
      <vt:lpstr>Thank you for your assistance!</vt:lpstr>
      <vt:lpstr>New and updated contributions</vt:lpstr>
      <vt:lpstr>Updates to solutions</vt:lpstr>
      <vt:lpstr>Updates to PnP Core and miscellaneous</vt:lpstr>
      <vt:lpstr>Updates in the Guidance repository</vt:lpstr>
      <vt:lpstr>PnP Core Component moving to v1.0</vt:lpstr>
      <vt:lpstr>PnP training</vt:lpstr>
      <vt:lpstr>Roadmap – March release plan</vt:lpstr>
      <vt:lpstr>PowerPoint Presentation</vt:lpstr>
      <vt:lpstr>Hybrid provisioning from Azure</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2015-02-10T19:07:57Z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